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 id="257" r:id="rId3"/>
    <p:sldId id="259" r:id="rId4"/>
    <p:sldId id="260" r:id="rId5"/>
    <p:sldId id="261" r:id="rId6"/>
    <p:sldId id="262" r:id="rId7"/>
    <p:sldId id="263" r:id="rId8"/>
    <p:sldId id="264" r:id="rId9"/>
    <p:sldId id="265" r:id="rId10"/>
    <p:sldId id="266" r:id="rId11"/>
    <p:sldId id="270" r:id="rId12"/>
    <p:sldId id="267" r:id="rId13"/>
    <p:sldId id="268" r:id="rId14"/>
    <p:sldId id="271" r:id="rId15"/>
    <p:sldId id="269" r:id="rId16"/>
    <p:sldId id="276" r:id="rId17"/>
    <p:sldId id="278" r:id="rId18"/>
    <p:sldId id="272" r:id="rId19"/>
    <p:sldId id="275" r:id="rId20"/>
    <p:sldId id="273" r:id="rId21"/>
    <p:sldId id="274" r:id="rId22"/>
    <p:sldId id="277" r:id="rId23"/>
    <p:sldId id="279" r:id="rId24"/>
    <p:sldId id="282" r:id="rId25"/>
    <p:sldId id="280" r:id="rId26"/>
    <p:sldId id="283" r:id="rId27"/>
    <p:sldId id="284" r:id="rId28"/>
    <p:sldId id="285" r:id="rId29"/>
    <p:sldId id="288" r:id="rId30"/>
    <p:sldId id="286" r:id="rId31"/>
    <p:sldId id="287" r:id="rId32"/>
    <p:sldId id="281"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7" d="100"/>
          <a:sy n="117" d="100"/>
        </p:scale>
        <p:origin x="-80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938FA8-8909-C941-9A1C-BFEBFFC3B463}" type="datetimeFigureOut">
              <a:rPr lang="en-US" smtClean="0"/>
              <a:t>9/3/14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E3BAC-2549-3F4D-9710-4F460785AE29}"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938FA8-8909-C941-9A1C-BFEBFFC3B463}" type="datetimeFigureOut">
              <a:rPr lang="en-US" smtClean="0"/>
              <a:t>9/3/14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E3BAC-2549-3F4D-9710-4F460785AE29}"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938FA8-8909-C941-9A1C-BFEBFFC3B463}" type="datetimeFigureOut">
              <a:rPr lang="en-US" smtClean="0"/>
              <a:t>9/3/14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E3BAC-2549-3F4D-9710-4F460785AE29}"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938FA8-8909-C941-9A1C-BFEBFFC3B463}" type="datetimeFigureOut">
              <a:rPr lang="en-US" smtClean="0"/>
              <a:t>9/3/14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E3BAC-2549-3F4D-9710-4F460785AE29}"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938FA8-8909-C941-9A1C-BFEBFFC3B463}" type="datetimeFigureOut">
              <a:rPr lang="en-US" smtClean="0"/>
              <a:t>9/3/14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E3BAC-2549-3F4D-9710-4F460785AE29}"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938FA8-8909-C941-9A1C-BFEBFFC3B463}" type="datetimeFigureOut">
              <a:rPr lang="en-US" smtClean="0"/>
              <a:t>9/3/14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3E3BAC-2549-3F4D-9710-4F460785AE29}"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938FA8-8909-C941-9A1C-BFEBFFC3B463}" type="datetimeFigureOut">
              <a:rPr lang="en-US" smtClean="0"/>
              <a:t>9/3/14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3E3BAC-2549-3F4D-9710-4F460785AE29}"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938FA8-8909-C941-9A1C-BFEBFFC3B463}" type="datetimeFigureOut">
              <a:rPr lang="en-US" smtClean="0"/>
              <a:t>9/3/14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3E3BAC-2549-3F4D-9710-4F460785AE29}"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938FA8-8909-C941-9A1C-BFEBFFC3B463}" type="datetimeFigureOut">
              <a:rPr lang="en-US" smtClean="0"/>
              <a:t>9/3/14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3E3BAC-2549-3F4D-9710-4F460785AE29}"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938FA8-8909-C941-9A1C-BFEBFFC3B463}" type="datetimeFigureOut">
              <a:rPr lang="en-US" smtClean="0"/>
              <a:t>9/3/14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3E3BAC-2549-3F4D-9710-4F460785AE29}"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938FA8-8909-C941-9A1C-BFEBFFC3B463}" type="datetimeFigureOut">
              <a:rPr lang="en-US" smtClean="0"/>
              <a:t>9/3/14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3E3BAC-2549-3F4D-9710-4F460785AE29}"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938FA8-8909-C941-9A1C-BFEBFFC3B463}" type="datetimeFigureOut">
              <a:rPr lang="en-US" smtClean="0"/>
              <a:t>9/3/14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3E3BAC-2549-3F4D-9710-4F460785AE29}"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1" Type="http://schemas.openxmlformats.org/officeDocument/2006/relationships/slideLayout" Target="../slideLayouts/slideLayout7.xml"/><Relationship Id="rId2" Type="http://schemas.openxmlformats.org/officeDocument/2006/relationships/image" Target="../media/image2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eg"/><Relationship Id="rId3" Type="http://schemas.openxmlformats.org/officeDocument/2006/relationships/image" Target="../media/image3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jpeg"/><Relationship Id="rId3" Type="http://schemas.openxmlformats.org/officeDocument/2006/relationships/image" Target="../media/image3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Elements and Principles of Art and Design</a:t>
            </a:r>
            <a:endParaRPr lang="en-US" dirty="0"/>
          </a:p>
        </p:txBody>
      </p:sp>
      <p:sp>
        <p:nvSpPr>
          <p:cNvPr id="3" name="Subtitle 2"/>
          <p:cNvSpPr>
            <a:spLocks noGrp="1"/>
          </p:cNvSpPr>
          <p:nvPr>
            <p:ph type="subTitle" idx="1"/>
          </p:nvPr>
        </p:nvSpPr>
        <p:spPr/>
        <p:txBody>
          <a:bodyPr/>
          <a:lstStyle/>
          <a:p>
            <a:r>
              <a:rPr lang="en-US" dirty="0" smtClean="0"/>
              <a:t>(according to the College Board)</a:t>
            </a:r>
            <a:endParaRPr lang="en-US" dirty="0"/>
          </a:p>
        </p:txBody>
      </p:sp>
    </p:spTree>
    <p:extLst>
      <p:ext uri="{BB962C8B-B14F-4D97-AF65-F5344CB8AC3E}">
        <p14:creationId xmlns:p14="http://schemas.microsoft.com/office/powerpoint/2010/main" val="4190634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228600" y="304800"/>
            <a:ext cx="640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a:cs typeface="+mn-cs"/>
              </a:rPr>
              <a:t>Versus a painting of a person that looks flat (uses shape)</a:t>
            </a:r>
          </a:p>
        </p:txBody>
      </p:sp>
      <p:pic>
        <p:nvPicPr>
          <p:cNvPr id="18435" name="Picture 6" descr="stewie%20copy"/>
          <p:cNvPicPr>
            <a:picLocks noChangeAspect="1" noChangeArrowheads="1"/>
          </p:cNvPicPr>
          <p:nvPr/>
        </p:nvPicPr>
        <p:blipFill>
          <a:blip r:embed="rId2">
            <a:extLst>
              <a:ext uri="{28A0092B-C50C-407E-A947-70E740481C1C}">
                <a14:useLocalDpi xmlns:a14="http://schemas.microsoft.com/office/drawing/2010/main" val="0"/>
              </a:ext>
            </a:extLst>
          </a:blip>
          <a:srcRect r="50505"/>
          <a:stretch>
            <a:fillRect/>
          </a:stretch>
        </p:blipFill>
        <p:spPr bwMode="auto">
          <a:xfrm>
            <a:off x="4876800" y="914400"/>
            <a:ext cx="3733800"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 Box 7"/>
          <p:cNvSpPr txBox="1">
            <a:spLocks noChangeArrowheads="1"/>
          </p:cNvSpPr>
          <p:nvPr/>
        </p:nvSpPr>
        <p:spPr bwMode="auto">
          <a:xfrm>
            <a:off x="3886200" y="5867400"/>
            <a:ext cx="869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a:cs typeface="+mn-cs"/>
              </a:rPr>
              <a:t>Stewie</a:t>
            </a:r>
          </a:p>
        </p:txBody>
      </p:sp>
    </p:spTree>
    <p:extLst>
      <p:ext uri="{BB962C8B-B14F-4D97-AF65-F5344CB8AC3E}">
        <p14:creationId xmlns:p14="http://schemas.microsoft.com/office/powerpoint/2010/main" val="1368602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a:t>
            </a:r>
            <a:endParaRPr lang="en-US" dirty="0"/>
          </a:p>
        </p:txBody>
      </p:sp>
      <p:sp>
        <p:nvSpPr>
          <p:cNvPr id="3" name="Content Placeholder 2"/>
          <p:cNvSpPr>
            <a:spLocks noGrp="1"/>
          </p:cNvSpPr>
          <p:nvPr>
            <p:ph idx="1"/>
          </p:nvPr>
        </p:nvSpPr>
        <p:spPr>
          <a:xfrm>
            <a:off x="457200" y="1257301"/>
            <a:ext cx="8229600" cy="850899"/>
          </a:xfrm>
        </p:spPr>
        <p:txBody>
          <a:bodyPr>
            <a:normAutofit/>
          </a:bodyPr>
          <a:lstStyle/>
          <a:p>
            <a:pPr marL="0" indent="0">
              <a:buNone/>
            </a:pPr>
            <a:r>
              <a:rPr lang="en-US" sz="2000" dirty="0" smtClean="0"/>
              <a:t>has three properties: </a:t>
            </a:r>
          </a:p>
          <a:p>
            <a:pPr marL="0" indent="0">
              <a:buNone/>
            </a:pPr>
            <a:r>
              <a:rPr lang="en-US" sz="2000" dirty="0" smtClean="0"/>
              <a:t>hue (name), value (light dark), and intensity (</a:t>
            </a:r>
            <a:r>
              <a:rPr lang="en-US" sz="2000" dirty="0" err="1" smtClean="0"/>
              <a:t>chroma</a:t>
            </a:r>
            <a:r>
              <a:rPr lang="en-US" sz="2000" dirty="0" smtClean="0"/>
              <a:t>, dull/intense).</a:t>
            </a:r>
            <a:endParaRPr lang="en-US" sz="2000" dirty="0"/>
          </a:p>
        </p:txBody>
      </p:sp>
      <p:pic>
        <p:nvPicPr>
          <p:cNvPr id="4" name="Picture 6" descr="starry-n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8700" y="2499442"/>
            <a:ext cx="5346700" cy="4098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92100" y="2564368"/>
            <a:ext cx="2946400" cy="2308324"/>
          </a:xfrm>
          <a:prstGeom prst="rect">
            <a:avLst/>
          </a:prstGeom>
          <a:noFill/>
        </p:spPr>
        <p:txBody>
          <a:bodyPr wrap="square" rtlCol="0">
            <a:spAutoFit/>
          </a:bodyPr>
          <a:lstStyle/>
          <a:p>
            <a:r>
              <a:rPr lang="en-US" dirty="0" smtClean="0"/>
              <a:t>What colors do you see?</a:t>
            </a:r>
          </a:p>
          <a:p>
            <a:endParaRPr lang="en-US" dirty="0" smtClean="0"/>
          </a:p>
          <a:p>
            <a:r>
              <a:rPr lang="en-US" dirty="0" smtClean="0"/>
              <a:t>Are the colors light or dark?</a:t>
            </a:r>
          </a:p>
          <a:p>
            <a:endParaRPr lang="en-US" dirty="0"/>
          </a:p>
          <a:p>
            <a:r>
              <a:rPr lang="en-US" dirty="0" smtClean="0"/>
              <a:t>Are the colors bright or dull?</a:t>
            </a:r>
          </a:p>
          <a:p>
            <a:endParaRPr lang="en-US" dirty="0" smtClean="0"/>
          </a:p>
          <a:p>
            <a:r>
              <a:rPr lang="en-US" dirty="0" smtClean="0"/>
              <a:t>Why do you think those colors were used?</a:t>
            </a:r>
            <a:endParaRPr lang="en-US" dirty="0"/>
          </a:p>
        </p:txBody>
      </p:sp>
    </p:spTree>
    <p:extLst>
      <p:ext uri="{BB962C8B-B14F-4D97-AF65-F5344CB8AC3E}">
        <p14:creationId xmlns:p14="http://schemas.microsoft.com/office/powerpoint/2010/main" val="3521862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381000" y="228600"/>
            <a:ext cx="85344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r>
              <a:rPr lang="en-US" b="1">
                <a:cs typeface="+mn-cs"/>
              </a:rPr>
              <a:t>Value </a:t>
            </a:r>
            <a:endParaRPr lang="en-US">
              <a:cs typeface="+mn-cs"/>
            </a:endParaRPr>
          </a:p>
          <a:p>
            <a:pPr>
              <a:defRPr/>
            </a:pPr>
            <a:r>
              <a:rPr lang="en-US">
                <a:cs typeface="+mn-cs"/>
              </a:rPr>
              <a:t>(element) refers to the degree of light and dark. It is the contrast between black and white and all the tones in between. Value can be applied to color as well as black and white. Contrast refers to the difference between to or more values.</a:t>
            </a:r>
          </a:p>
        </p:txBody>
      </p:sp>
      <p:pic>
        <p:nvPicPr>
          <p:cNvPr id="19459" name="Picture 8" descr="colorva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396240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10" descr="04scale"/>
          <p:cNvPicPr>
            <a:picLocks noChangeAspect="1" noChangeArrowheads="1"/>
          </p:cNvPicPr>
          <p:nvPr/>
        </p:nvPicPr>
        <p:blipFill>
          <a:blip r:embed="rId3">
            <a:extLst>
              <a:ext uri="{28A0092B-C50C-407E-A947-70E740481C1C}">
                <a14:useLocalDpi xmlns:a14="http://schemas.microsoft.com/office/drawing/2010/main" val="0"/>
              </a:ext>
            </a:extLst>
          </a:blip>
          <a:srcRect t="2505"/>
          <a:stretch>
            <a:fillRect/>
          </a:stretch>
        </p:blipFill>
        <p:spPr bwMode="auto">
          <a:xfrm>
            <a:off x="5105400" y="1981200"/>
            <a:ext cx="3657600"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12" descr="4-bit_cl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5029200"/>
            <a:ext cx="63246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7" name="Text Box 13"/>
          <p:cNvSpPr txBox="1">
            <a:spLocks noChangeArrowheads="1"/>
          </p:cNvSpPr>
          <p:nvPr/>
        </p:nvSpPr>
        <p:spPr bwMode="auto">
          <a:xfrm>
            <a:off x="2590800" y="1524000"/>
            <a:ext cx="3651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a:cs typeface="+mn-cs"/>
              </a:rPr>
              <a:t>Examples of different value scales</a:t>
            </a:r>
          </a:p>
        </p:txBody>
      </p:sp>
    </p:spTree>
    <p:extLst>
      <p:ext uri="{BB962C8B-B14F-4D97-AF65-F5344CB8AC3E}">
        <p14:creationId xmlns:p14="http://schemas.microsoft.com/office/powerpoint/2010/main" val="3402789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676400"/>
            <a:ext cx="3124200" cy="3176588"/>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32" name="Text Box 4"/>
          <p:cNvSpPr txBox="1">
            <a:spLocks noChangeArrowheads="1"/>
          </p:cNvSpPr>
          <p:nvPr/>
        </p:nvSpPr>
        <p:spPr bwMode="auto">
          <a:xfrm>
            <a:off x="288925" y="265113"/>
            <a:ext cx="5340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a:cs typeface="+mn-cs"/>
              </a:rPr>
              <a:t>An example of how value gives form to flat shapes:</a:t>
            </a:r>
          </a:p>
        </p:txBody>
      </p:sp>
      <p:pic>
        <p:nvPicPr>
          <p:cNvPr id="20483" name="Picture 6" descr="sphere-dem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676400"/>
            <a:ext cx="5295900" cy="317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Oval 7"/>
          <p:cNvSpPr>
            <a:spLocks noChangeArrowheads="1"/>
          </p:cNvSpPr>
          <p:nvPr/>
        </p:nvSpPr>
        <p:spPr bwMode="auto">
          <a:xfrm>
            <a:off x="736600" y="2184400"/>
            <a:ext cx="2286000" cy="2286000"/>
          </a:xfrm>
          <a:prstGeom prst="ellipse">
            <a:avLst/>
          </a:prstGeom>
          <a:solidFill>
            <a:schemeClr val="bg1">
              <a:lumMod val="50000"/>
              <a:lumOff val="50000"/>
            </a:schemeClr>
          </a:solidFill>
          <a:ln w="9525">
            <a:solidFill>
              <a:schemeClr val="tx1"/>
            </a:solidFill>
            <a:round/>
            <a:headEnd/>
            <a:tailEnd/>
          </a:ln>
          <a:effectLst/>
        </p:spPr>
        <p:txBody>
          <a:bodyPr wrap="none" anchor="ctr"/>
          <a:lstStyle/>
          <a:p>
            <a:pPr>
              <a:defRPr/>
            </a:pPr>
            <a:endParaRPr lang="en-US">
              <a:cs typeface="+mn-cs"/>
            </a:endParaRPr>
          </a:p>
        </p:txBody>
      </p:sp>
      <p:sp>
        <p:nvSpPr>
          <p:cNvPr id="22538" name="Text Box 10"/>
          <p:cNvSpPr txBox="1">
            <a:spLocks noChangeArrowheads="1"/>
          </p:cNvSpPr>
          <p:nvPr/>
        </p:nvSpPr>
        <p:spPr bwMode="auto">
          <a:xfrm>
            <a:off x="304800" y="5257800"/>
            <a:ext cx="85502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r>
              <a:rPr lang="en-US">
                <a:cs typeface="+mn-cs"/>
              </a:rPr>
              <a:t>To make a flat shape look three dimensional, we add value. Specifically, we add shadows, highlights, and midtones.</a:t>
            </a:r>
          </a:p>
        </p:txBody>
      </p:sp>
    </p:spTree>
    <p:extLst>
      <p:ext uri="{BB962C8B-B14F-4D97-AF65-F5344CB8AC3E}">
        <p14:creationId xmlns:p14="http://schemas.microsoft.com/office/powerpoint/2010/main" val="956730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609600" y="304800"/>
            <a:ext cx="77882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r>
              <a:rPr lang="en-US">
                <a:cs typeface="+mn-cs"/>
              </a:rPr>
              <a:t>In this M.C. Escher drawing, value is used in a number of ways. The artist uses value to give a sense of 3-Dimensionality to the cities at the bottom of the drawing. </a:t>
            </a:r>
            <a:r>
              <a:rPr lang="en-US">
                <a:solidFill>
                  <a:schemeClr val="accent2"/>
                </a:solidFill>
                <a:cs typeface="+mn-cs"/>
              </a:rPr>
              <a:t>How does he use value symbolically?</a:t>
            </a:r>
          </a:p>
        </p:txBody>
      </p:sp>
      <p:pic>
        <p:nvPicPr>
          <p:cNvPr id="21507" name="Picture 5" descr="escher_dayn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52600"/>
            <a:ext cx="7724775"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475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ChangeArrowheads="1"/>
          </p:cNvSpPr>
          <p:nvPr/>
        </p:nvSpPr>
        <p:spPr bwMode="auto">
          <a:xfrm>
            <a:off x="381000" y="304800"/>
            <a:ext cx="81534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r>
              <a:rPr lang="en-US" b="1" dirty="0">
                <a:cs typeface="+mn-cs"/>
              </a:rPr>
              <a:t>Texture</a:t>
            </a:r>
            <a:r>
              <a:rPr lang="en-US" dirty="0">
                <a:cs typeface="+mn-cs"/>
              </a:rPr>
              <a:t> - is about surface </a:t>
            </a:r>
            <a:r>
              <a:rPr lang="en-US" dirty="0" smtClean="0">
                <a:cs typeface="+mn-cs"/>
              </a:rPr>
              <a:t>quality, </a:t>
            </a:r>
            <a:r>
              <a:rPr lang="en-US" dirty="0">
                <a:cs typeface="+mn-cs"/>
              </a:rPr>
              <a:t>either tactile (the way it feels) or visual (the way it looks). Texture can be real or implied by different uses of media. It is the degree of roughness or smoothness in objects.</a:t>
            </a:r>
            <a:br>
              <a:rPr lang="en-US" dirty="0">
                <a:cs typeface="+mn-cs"/>
              </a:rPr>
            </a:br>
            <a:endParaRPr lang="en-US" dirty="0">
              <a:cs typeface="+mn-cs"/>
            </a:endParaRPr>
          </a:p>
        </p:txBody>
      </p:sp>
      <p:pic>
        <p:nvPicPr>
          <p:cNvPr id="22531" name="Picture 8" descr="[oppenheim_obje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5715000"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Text Box 9"/>
          <p:cNvSpPr txBox="1">
            <a:spLocks noChangeArrowheads="1"/>
          </p:cNvSpPr>
          <p:nvPr/>
        </p:nvSpPr>
        <p:spPr bwMode="auto">
          <a:xfrm>
            <a:off x="6477000" y="1828800"/>
            <a:ext cx="2438400" cy="270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a:solidFill>
                  <a:schemeClr val="accent2"/>
                </a:solidFill>
                <a:cs typeface="+mn-cs"/>
              </a:rPr>
              <a:t>How does artist Meret Oppenheim use texture in this work of art?</a:t>
            </a:r>
          </a:p>
          <a:p>
            <a:pPr>
              <a:spcBef>
                <a:spcPct val="50000"/>
              </a:spcBef>
              <a:defRPr/>
            </a:pPr>
            <a:r>
              <a:rPr lang="en-US">
                <a:solidFill>
                  <a:schemeClr val="accent2"/>
                </a:solidFill>
                <a:cs typeface="+mn-cs"/>
              </a:rPr>
              <a:t>What do you think she was trying to make the viewer feel by covering a teacup in fur?</a:t>
            </a:r>
          </a:p>
        </p:txBody>
      </p:sp>
    </p:spTree>
    <p:extLst>
      <p:ext uri="{BB962C8B-B14F-4D97-AF65-F5344CB8AC3E}">
        <p14:creationId xmlns:p14="http://schemas.microsoft.com/office/powerpoint/2010/main" val="917914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Principles</a:t>
            </a:r>
            <a:endParaRPr lang="en-US" dirty="0"/>
          </a:p>
        </p:txBody>
      </p:sp>
      <p:sp>
        <p:nvSpPr>
          <p:cNvPr id="5" name="TextBox 4"/>
          <p:cNvSpPr txBox="1"/>
          <p:nvPr/>
        </p:nvSpPr>
        <p:spPr>
          <a:xfrm>
            <a:off x="2730500" y="1854200"/>
            <a:ext cx="4914900" cy="3046988"/>
          </a:xfrm>
          <a:prstGeom prst="rect">
            <a:avLst/>
          </a:prstGeom>
          <a:noFill/>
        </p:spPr>
        <p:txBody>
          <a:bodyPr wrap="square" rtlCol="0">
            <a:spAutoFit/>
          </a:bodyPr>
          <a:lstStyle/>
          <a:p>
            <a:pPr marL="285750" indent="-285750">
              <a:buFont typeface="Arial"/>
              <a:buChar char="•"/>
            </a:pPr>
            <a:r>
              <a:rPr lang="en-US" sz="2400" dirty="0" smtClean="0"/>
              <a:t>unity/variety</a:t>
            </a:r>
          </a:p>
          <a:p>
            <a:pPr marL="285750" indent="-285750">
              <a:buFont typeface="Arial"/>
              <a:buChar char="•"/>
            </a:pPr>
            <a:r>
              <a:rPr lang="en-US" sz="2400" dirty="0" smtClean="0"/>
              <a:t>balance</a:t>
            </a:r>
          </a:p>
          <a:p>
            <a:pPr marL="285750" indent="-285750">
              <a:buFont typeface="Arial"/>
              <a:buChar char="•"/>
            </a:pPr>
            <a:r>
              <a:rPr lang="en-US" sz="2400" dirty="0" smtClean="0"/>
              <a:t>emphasis</a:t>
            </a:r>
          </a:p>
          <a:p>
            <a:pPr marL="285750" indent="-285750">
              <a:buFont typeface="Arial"/>
              <a:buChar char="•"/>
            </a:pPr>
            <a:r>
              <a:rPr lang="en-US" sz="2400" dirty="0" smtClean="0"/>
              <a:t>contrast </a:t>
            </a:r>
          </a:p>
          <a:p>
            <a:pPr marL="285750" indent="-285750">
              <a:buFont typeface="Arial"/>
              <a:buChar char="•"/>
            </a:pPr>
            <a:r>
              <a:rPr lang="en-US" sz="2400" dirty="0" smtClean="0"/>
              <a:t>rhythm </a:t>
            </a:r>
          </a:p>
          <a:p>
            <a:pPr marL="285750" indent="-285750">
              <a:buFont typeface="Arial"/>
              <a:buChar char="•"/>
            </a:pPr>
            <a:r>
              <a:rPr lang="en-US" sz="2400" dirty="0" smtClean="0"/>
              <a:t>repetition</a:t>
            </a:r>
          </a:p>
          <a:p>
            <a:pPr marL="285750" indent="-285750">
              <a:buFont typeface="Arial"/>
              <a:buChar char="•"/>
            </a:pPr>
            <a:r>
              <a:rPr lang="en-US" sz="2400" dirty="0" smtClean="0"/>
              <a:t>proportion/scale</a:t>
            </a:r>
          </a:p>
          <a:p>
            <a:pPr marL="285750" indent="-285750">
              <a:buFont typeface="Arial"/>
              <a:buChar char="•"/>
            </a:pPr>
            <a:r>
              <a:rPr lang="en-US" sz="2400" dirty="0" smtClean="0"/>
              <a:t>figure/ground relationships</a:t>
            </a:r>
            <a:endParaRPr lang="en-US" sz="2400" dirty="0"/>
          </a:p>
        </p:txBody>
      </p:sp>
    </p:spTree>
    <p:extLst>
      <p:ext uri="{BB962C8B-B14F-4D97-AF65-F5344CB8AC3E}">
        <p14:creationId xmlns:p14="http://schemas.microsoft.com/office/powerpoint/2010/main" val="1873730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68300" y="739776"/>
            <a:ext cx="8229600" cy="1143000"/>
          </a:xfrm>
        </p:spPr>
        <p:txBody>
          <a:bodyPr>
            <a:normAutofit fontScale="90000"/>
          </a:bodyPr>
          <a:lstStyle/>
          <a:p>
            <a:pPr algn="l"/>
            <a:r>
              <a:rPr lang="en-US" sz="1800" dirty="0">
                <a:latin typeface="Arial" charset="0"/>
                <a:ea typeface="ＭＳ Ｐゴシック" charset="0"/>
              </a:rPr>
              <a:t>You can put peanut butter and mayonnaise on the same sandwich, but it doesn’t mean it will taste good. </a:t>
            </a:r>
            <a:r>
              <a:rPr lang="en-US" sz="1800" dirty="0">
                <a:solidFill>
                  <a:schemeClr val="accent2"/>
                </a:solidFill>
                <a:latin typeface="Arial" charset="0"/>
                <a:ea typeface="ＭＳ Ｐゴシック" charset="0"/>
              </a:rPr>
              <a:t>Unity is the feeling of harmony between all parts of the artwork creating a sense of completeness. Variety, having difference between elements, gives a composition interest.</a:t>
            </a:r>
            <a:br>
              <a:rPr lang="en-US" sz="1800" dirty="0">
                <a:solidFill>
                  <a:schemeClr val="accent2"/>
                </a:solidFill>
                <a:latin typeface="Arial" charset="0"/>
                <a:ea typeface="ＭＳ Ｐゴシック" charset="0"/>
              </a:rPr>
            </a:br>
            <a:r>
              <a:rPr lang="en-US" sz="1800" dirty="0">
                <a:latin typeface="Arial" charset="0"/>
                <a:ea typeface="ＭＳ Ｐゴシック" charset="0"/>
              </a:rPr>
              <a:t/>
            </a:r>
            <a:br>
              <a:rPr lang="en-US" sz="1800" dirty="0">
                <a:latin typeface="Arial" charset="0"/>
                <a:ea typeface="ＭＳ Ｐゴシック" charset="0"/>
              </a:rPr>
            </a:br>
            <a:endParaRPr lang="en-US" sz="1800" dirty="0">
              <a:latin typeface="Arial" charset="0"/>
              <a:ea typeface="ＭＳ Ｐゴシック" charset="0"/>
            </a:endParaRPr>
          </a:p>
        </p:txBody>
      </p:sp>
      <p:pic>
        <p:nvPicPr>
          <p:cNvPr id="36867" name="Picture 3" descr="magritte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 y="1697038"/>
            <a:ext cx="629126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4"/>
          <p:cNvSpPr txBox="1">
            <a:spLocks noChangeArrowheads="1"/>
          </p:cNvSpPr>
          <p:nvPr/>
        </p:nvSpPr>
        <p:spPr bwMode="auto">
          <a:xfrm>
            <a:off x="6832600" y="3021013"/>
            <a:ext cx="1997075"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r>
              <a:rPr lang="en-US" dirty="0">
                <a:solidFill>
                  <a:schemeClr val="accent2"/>
                </a:solidFill>
                <a:cs typeface="+mn-cs"/>
              </a:rPr>
              <a:t>Repeating </a:t>
            </a:r>
            <a:r>
              <a:rPr lang="en-US" u="sng" dirty="0">
                <a:solidFill>
                  <a:schemeClr val="accent2"/>
                </a:solidFill>
                <a:cs typeface="+mn-cs"/>
              </a:rPr>
              <a:t>elements</a:t>
            </a:r>
            <a:r>
              <a:rPr lang="en-US" dirty="0">
                <a:solidFill>
                  <a:schemeClr val="accent2"/>
                </a:solidFill>
                <a:cs typeface="+mn-cs"/>
              </a:rPr>
              <a:t> in a design helps a composition feel unified.</a:t>
            </a:r>
          </a:p>
          <a:p>
            <a:pPr>
              <a:defRPr/>
            </a:pPr>
            <a:endParaRPr lang="en-US" dirty="0">
              <a:solidFill>
                <a:schemeClr val="accent2"/>
              </a:solidFill>
              <a:cs typeface="+mn-cs"/>
            </a:endParaRPr>
          </a:p>
          <a:p>
            <a:pPr>
              <a:defRPr/>
            </a:pPr>
            <a:r>
              <a:rPr lang="en-US" dirty="0">
                <a:solidFill>
                  <a:schemeClr val="accent2"/>
                </a:solidFill>
                <a:cs typeface="+mn-cs"/>
              </a:rPr>
              <a:t>What elements are repeated? </a:t>
            </a:r>
          </a:p>
          <a:p>
            <a:pPr>
              <a:defRPr/>
            </a:pPr>
            <a:endParaRPr lang="en-US" dirty="0">
              <a:solidFill>
                <a:schemeClr val="accent2"/>
              </a:solidFill>
              <a:cs typeface="+mn-cs"/>
            </a:endParaRPr>
          </a:p>
          <a:p>
            <a:pPr>
              <a:defRPr/>
            </a:pPr>
            <a:r>
              <a:rPr lang="en-US" dirty="0">
                <a:solidFill>
                  <a:schemeClr val="accent2"/>
                </a:solidFill>
                <a:cs typeface="+mn-cs"/>
              </a:rPr>
              <a:t>Does this piece feel unified to you?</a:t>
            </a:r>
          </a:p>
        </p:txBody>
      </p:sp>
      <p:sp>
        <p:nvSpPr>
          <p:cNvPr id="2" name="TextBox 1"/>
          <p:cNvSpPr txBox="1"/>
          <p:nvPr/>
        </p:nvSpPr>
        <p:spPr>
          <a:xfrm>
            <a:off x="368300" y="132834"/>
            <a:ext cx="1937399" cy="461665"/>
          </a:xfrm>
          <a:prstGeom prst="rect">
            <a:avLst/>
          </a:prstGeom>
          <a:noFill/>
        </p:spPr>
        <p:txBody>
          <a:bodyPr wrap="none" rtlCol="0">
            <a:spAutoFit/>
          </a:bodyPr>
          <a:lstStyle/>
          <a:p>
            <a:r>
              <a:rPr lang="en-US" sz="2400" b="1" dirty="0" smtClean="0"/>
              <a:t>Unity/Variety</a:t>
            </a:r>
            <a:endParaRPr lang="en-US" sz="2400" b="1" dirty="0"/>
          </a:p>
        </p:txBody>
      </p:sp>
    </p:spTree>
    <p:extLst>
      <p:ext uri="{BB962C8B-B14F-4D97-AF65-F5344CB8AC3E}">
        <p14:creationId xmlns:p14="http://schemas.microsoft.com/office/powerpoint/2010/main" val="116227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ChangeArrowheads="1"/>
          </p:cNvSpPr>
          <p:nvPr/>
        </p:nvSpPr>
        <p:spPr bwMode="auto">
          <a:xfrm>
            <a:off x="5105400" y="381000"/>
            <a:ext cx="32766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r>
              <a:rPr lang="en-US" b="1"/>
              <a:t>Balance</a:t>
            </a:r>
            <a:r>
              <a:rPr lang="en-US"/>
              <a:t> - is a feeling of visual equality in shape, form, value, color, etc.  </a:t>
            </a:r>
          </a:p>
          <a:p>
            <a:endParaRPr lang="en-US"/>
          </a:p>
          <a:p>
            <a:r>
              <a:rPr lang="en-US"/>
              <a:t>Balance can be symmetrical or evenly balanced or asymmetrical and un-evenly balanced.  </a:t>
            </a:r>
          </a:p>
          <a:p>
            <a:endParaRPr lang="en-US"/>
          </a:p>
          <a:p>
            <a:r>
              <a:rPr lang="en-US"/>
              <a:t>Objects, values, colors, textures, shapes, forms, etc., can be used in creating a balance in a composition.</a:t>
            </a:r>
            <a:br>
              <a:rPr lang="en-US"/>
            </a:br>
            <a:endParaRPr lang="en-US"/>
          </a:p>
        </p:txBody>
      </p:sp>
      <p:pic>
        <p:nvPicPr>
          <p:cNvPr id="24579" name="Picture 6" descr="magrit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46101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ext Box 7"/>
          <p:cNvSpPr txBox="1">
            <a:spLocks noChangeArrowheads="1"/>
          </p:cNvSpPr>
          <p:nvPr/>
        </p:nvSpPr>
        <p:spPr bwMode="auto">
          <a:xfrm>
            <a:off x="5257800" y="4267200"/>
            <a:ext cx="327660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a:solidFill>
                  <a:schemeClr val="accent2"/>
                </a:solidFill>
                <a:cs typeface="+mn-cs"/>
              </a:rPr>
              <a:t>What kind of balance does Rene Magritte use in this artwork?</a:t>
            </a:r>
          </a:p>
          <a:p>
            <a:pPr>
              <a:spcBef>
                <a:spcPct val="50000"/>
              </a:spcBef>
              <a:defRPr/>
            </a:pPr>
            <a:r>
              <a:rPr lang="en-US">
                <a:solidFill>
                  <a:schemeClr val="accent2"/>
                </a:solidFill>
                <a:cs typeface="+mn-cs"/>
              </a:rPr>
              <a:t>What effect does it have on the artwork?</a:t>
            </a:r>
          </a:p>
        </p:txBody>
      </p:sp>
    </p:spTree>
    <p:extLst>
      <p:ext uri="{BB962C8B-B14F-4D97-AF65-F5344CB8AC3E}">
        <p14:creationId xmlns:p14="http://schemas.microsoft.com/office/powerpoint/2010/main" val="4063878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228600" y="304800"/>
            <a:ext cx="3543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a:t>Visual Weight &amp; Balance</a:t>
            </a:r>
          </a:p>
        </p:txBody>
      </p:sp>
      <p:pic>
        <p:nvPicPr>
          <p:cNvPr id="2765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838200"/>
            <a:ext cx="2895600"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438400"/>
            <a:ext cx="297180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8"/>
          <p:cNvPicPr>
            <a:picLocks noChangeAspect="1"/>
          </p:cNvPicPr>
          <p:nvPr/>
        </p:nvPicPr>
        <p:blipFill>
          <a:blip r:embed="rId4">
            <a:extLst>
              <a:ext uri="{28A0092B-C50C-407E-A947-70E740481C1C}">
                <a14:useLocalDpi xmlns:a14="http://schemas.microsoft.com/office/drawing/2010/main" val="0"/>
              </a:ext>
            </a:extLst>
          </a:blip>
          <a:srcRect l="4111" t="52357" r="5101" b="4405"/>
          <a:stretch>
            <a:fillRect/>
          </a:stretch>
        </p:blipFill>
        <p:spPr bwMode="auto">
          <a:xfrm>
            <a:off x="304800" y="2667000"/>
            <a:ext cx="3962400"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4" name="Group 14"/>
          <p:cNvGrpSpPr>
            <a:grpSpLocks/>
          </p:cNvGrpSpPr>
          <p:nvPr/>
        </p:nvGrpSpPr>
        <p:grpSpPr bwMode="auto">
          <a:xfrm>
            <a:off x="5105400" y="4953000"/>
            <a:ext cx="3352800" cy="1447800"/>
            <a:chOff x="533400" y="4800600"/>
            <a:chExt cx="3657600" cy="1600200"/>
          </a:xfrm>
        </p:grpSpPr>
        <p:sp>
          <p:nvSpPr>
            <p:cNvPr id="10" name="Oval 9"/>
            <p:cNvSpPr/>
            <p:nvPr/>
          </p:nvSpPr>
          <p:spPr>
            <a:xfrm>
              <a:off x="3810000" y="5409449"/>
              <a:ext cx="381000" cy="382504"/>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Oval 10"/>
            <p:cNvSpPr/>
            <p:nvPr/>
          </p:nvSpPr>
          <p:spPr>
            <a:xfrm>
              <a:off x="533400" y="4800600"/>
              <a:ext cx="990600" cy="99135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3" name="Straight Connector 12"/>
            <p:cNvCxnSpPr/>
            <p:nvPr/>
          </p:nvCxnSpPr>
          <p:spPr>
            <a:xfrm>
              <a:off x="685800" y="5791953"/>
              <a:ext cx="35052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Isosceles Triangle 13"/>
            <p:cNvSpPr/>
            <p:nvPr/>
          </p:nvSpPr>
          <p:spPr>
            <a:xfrm>
              <a:off x="1981200" y="5791953"/>
              <a:ext cx="990600" cy="608847"/>
            </a:xfrm>
            <a:prstGeom prs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27655" name="TextBox 15"/>
          <p:cNvSpPr txBox="1">
            <a:spLocks noChangeArrowheads="1"/>
          </p:cNvSpPr>
          <p:nvPr/>
        </p:nvSpPr>
        <p:spPr bwMode="auto">
          <a:xfrm>
            <a:off x="533400" y="2209800"/>
            <a:ext cx="145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Symmetrical</a:t>
            </a:r>
          </a:p>
        </p:txBody>
      </p:sp>
      <p:sp>
        <p:nvSpPr>
          <p:cNvPr id="27656" name="TextBox 16"/>
          <p:cNvSpPr txBox="1">
            <a:spLocks noChangeArrowheads="1"/>
          </p:cNvSpPr>
          <p:nvPr/>
        </p:nvSpPr>
        <p:spPr bwMode="auto">
          <a:xfrm>
            <a:off x="7086600" y="304800"/>
            <a:ext cx="1577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Asymmetrical</a:t>
            </a:r>
          </a:p>
        </p:txBody>
      </p:sp>
    </p:spTree>
    <p:extLst>
      <p:ext uri="{BB962C8B-B14F-4D97-AF65-F5344CB8AC3E}">
        <p14:creationId xmlns:p14="http://schemas.microsoft.com/office/powerpoint/2010/main" val="3526260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Elements</a:t>
            </a:r>
            <a:endParaRPr lang="en-US" dirty="0"/>
          </a:p>
        </p:txBody>
      </p:sp>
      <p:sp>
        <p:nvSpPr>
          <p:cNvPr id="5" name="TextBox 4"/>
          <p:cNvSpPr txBox="1"/>
          <p:nvPr/>
        </p:nvSpPr>
        <p:spPr>
          <a:xfrm>
            <a:off x="3073400" y="2476500"/>
            <a:ext cx="2743200" cy="3046988"/>
          </a:xfrm>
          <a:prstGeom prst="rect">
            <a:avLst/>
          </a:prstGeom>
          <a:noFill/>
        </p:spPr>
        <p:txBody>
          <a:bodyPr wrap="square" rtlCol="0">
            <a:spAutoFit/>
          </a:bodyPr>
          <a:lstStyle/>
          <a:p>
            <a:pPr marL="285750" indent="-285750">
              <a:buFont typeface="Arial"/>
              <a:buChar char="•"/>
            </a:pPr>
            <a:r>
              <a:rPr lang="fi-FI" sz="3200" dirty="0" err="1" smtClean="0"/>
              <a:t>line</a:t>
            </a:r>
            <a:endParaRPr lang="fi-FI" sz="3200" dirty="0" smtClean="0"/>
          </a:p>
          <a:p>
            <a:pPr marL="285750" indent="-285750">
              <a:buFont typeface="Arial"/>
              <a:buChar char="•"/>
            </a:pPr>
            <a:r>
              <a:rPr lang="fi-FI" sz="3200" dirty="0" err="1" smtClean="0"/>
              <a:t>shape</a:t>
            </a:r>
            <a:endParaRPr lang="fi-FI" sz="3200" dirty="0" smtClean="0"/>
          </a:p>
          <a:p>
            <a:pPr marL="285750" indent="-285750">
              <a:buFont typeface="Arial"/>
              <a:buChar char="•"/>
            </a:pPr>
            <a:r>
              <a:rPr lang="fi-FI" sz="3200" dirty="0" err="1" smtClean="0"/>
              <a:t>color</a:t>
            </a:r>
            <a:endParaRPr lang="fi-FI" sz="3200" dirty="0" smtClean="0"/>
          </a:p>
          <a:p>
            <a:pPr marL="285750" indent="-285750">
              <a:buFont typeface="Arial"/>
              <a:buChar char="•"/>
            </a:pPr>
            <a:r>
              <a:rPr lang="fi-FI" sz="3200" dirty="0" err="1" smtClean="0"/>
              <a:t>value</a:t>
            </a:r>
            <a:endParaRPr lang="fi-FI" sz="3200" dirty="0" smtClean="0"/>
          </a:p>
          <a:p>
            <a:pPr marL="285750" indent="-285750">
              <a:buFont typeface="Arial"/>
              <a:buChar char="•"/>
            </a:pPr>
            <a:r>
              <a:rPr lang="fi-FI" sz="3200" dirty="0" err="1" smtClean="0"/>
              <a:t>texture</a:t>
            </a:r>
            <a:endParaRPr lang="fi-FI" sz="3200" dirty="0" smtClean="0"/>
          </a:p>
          <a:p>
            <a:pPr marL="285750" indent="-285750">
              <a:buFont typeface="Arial"/>
              <a:buChar char="•"/>
            </a:pPr>
            <a:r>
              <a:rPr lang="fi-FI" sz="3200" dirty="0" err="1" smtClean="0"/>
              <a:t>space</a:t>
            </a:r>
            <a:r>
              <a:rPr lang="fi-FI" sz="3200" dirty="0" smtClean="0"/>
              <a:t> </a:t>
            </a:r>
            <a:endParaRPr lang="en-US" sz="3200" dirty="0"/>
          </a:p>
        </p:txBody>
      </p:sp>
    </p:spTree>
    <p:extLst>
      <p:ext uri="{BB962C8B-B14F-4D97-AF65-F5344CB8AC3E}">
        <p14:creationId xmlns:p14="http://schemas.microsoft.com/office/powerpoint/2010/main" val="3365267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4953000" y="1676400"/>
            <a:ext cx="3581400" cy="3733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cs typeface="+mn-cs"/>
            </a:endParaRPr>
          </a:p>
        </p:txBody>
      </p:sp>
      <p:sp>
        <p:nvSpPr>
          <p:cNvPr id="32771" name="Rectangle 3"/>
          <p:cNvSpPr>
            <a:spLocks noChangeArrowheads="1"/>
          </p:cNvSpPr>
          <p:nvPr/>
        </p:nvSpPr>
        <p:spPr bwMode="auto">
          <a:xfrm>
            <a:off x="1143000" y="1524000"/>
            <a:ext cx="2362200" cy="3733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cs typeface="+mn-cs"/>
            </a:endParaRPr>
          </a:p>
        </p:txBody>
      </p:sp>
      <p:sp>
        <p:nvSpPr>
          <p:cNvPr id="32772" name="Rectangle 4"/>
          <p:cNvSpPr>
            <a:spLocks noGrp="1" noChangeArrowheads="1"/>
          </p:cNvSpPr>
          <p:nvPr>
            <p:ph type="title"/>
          </p:nvPr>
        </p:nvSpPr>
        <p:spPr/>
        <p:txBody>
          <a:bodyPr>
            <a:normAutofit fontScale="90000"/>
          </a:bodyPr>
          <a:lstStyle/>
          <a:p>
            <a:pPr eaLnBrk="1" hangingPunct="1">
              <a:defRPr/>
            </a:pPr>
            <a:r>
              <a:rPr lang="en-US" sz="4000" smtClean="0">
                <a:cs typeface="+mj-cs"/>
              </a:rPr>
              <a:t>Symmetrical and Asymmetrical Balance </a:t>
            </a:r>
          </a:p>
        </p:txBody>
      </p:sp>
      <p:pic>
        <p:nvPicPr>
          <p:cNvPr id="25605" name="Picture 5" descr="an example of a symmetrically balanced de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676400"/>
            <a:ext cx="206851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Rectangle 6"/>
          <p:cNvSpPr>
            <a:spLocks noChangeArrowheads="1"/>
          </p:cNvSpPr>
          <p:nvPr/>
        </p:nvSpPr>
        <p:spPr bwMode="auto">
          <a:xfrm>
            <a:off x="2590800" y="5486400"/>
            <a:ext cx="3429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spAutoFit/>
          </a:bodyPr>
          <a:lstStyle/>
          <a:p>
            <a:pPr>
              <a:defRPr/>
            </a:pPr>
            <a:r>
              <a:rPr lang="en-US" b="1">
                <a:cs typeface="+mn-cs"/>
              </a:rPr>
              <a:t>S</a:t>
            </a:r>
            <a:r>
              <a:rPr lang="en-US">
                <a:cs typeface="+mn-cs"/>
              </a:rPr>
              <a:t>ymmetrical balance is easiest to see in perfectly centered compositions or those with mirror images. </a:t>
            </a:r>
          </a:p>
        </p:txBody>
      </p:sp>
      <p:pic>
        <p:nvPicPr>
          <p:cNvPr id="25607" name="Picture 7" descr="Moses%20and%20Josh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752600"/>
            <a:ext cx="33845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7684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50_bonsai_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41148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3"/>
          <p:cNvSpPr txBox="1">
            <a:spLocks noChangeArrowheads="1"/>
          </p:cNvSpPr>
          <p:nvPr/>
        </p:nvSpPr>
        <p:spPr bwMode="auto">
          <a:xfrm>
            <a:off x="5622925" y="341313"/>
            <a:ext cx="2444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a:cs typeface="+mn-cs"/>
              </a:rPr>
              <a:t>Asymmetrical Balance</a:t>
            </a:r>
          </a:p>
        </p:txBody>
      </p:sp>
      <p:pic>
        <p:nvPicPr>
          <p:cNvPr id="26628" name="Picture 4" descr="cahokia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776663"/>
            <a:ext cx="4191000" cy="284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5"/>
          <p:cNvSpPr>
            <a:spLocks noChangeArrowheads="1"/>
          </p:cNvSpPr>
          <p:nvPr/>
        </p:nvSpPr>
        <p:spPr bwMode="auto">
          <a:xfrm>
            <a:off x="5029200" y="777875"/>
            <a:ext cx="35814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spAutoFit/>
          </a:bodyPr>
          <a:lstStyle/>
          <a:p>
            <a:pPr>
              <a:defRPr/>
            </a:pPr>
            <a:r>
              <a:rPr lang="en-US" b="1">
                <a:solidFill>
                  <a:schemeClr val="accent2"/>
                </a:solidFill>
                <a:cs typeface="+mn-cs"/>
              </a:rPr>
              <a:t>A</a:t>
            </a:r>
            <a:r>
              <a:rPr lang="en-US">
                <a:solidFill>
                  <a:schemeClr val="accent2"/>
                </a:solidFill>
                <a:cs typeface="+mn-cs"/>
              </a:rPr>
              <a:t>symmetrical balanced designs are  typically off-center or created with an odd or mismatched number of disparate (different) elements.</a:t>
            </a:r>
            <a:r>
              <a:rPr lang="en-US">
                <a:cs typeface="+mn-cs"/>
              </a:rPr>
              <a:t> </a:t>
            </a:r>
          </a:p>
        </p:txBody>
      </p:sp>
      <p:pic>
        <p:nvPicPr>
          <p:cNvPr id="26630" name="Picture 6" descr="asymmetric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810000"/>
            <a:ext cx="220345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Text Box 7"/>
          <p:cNvSpPr txBox="1">
            <a:spLocks noChangeArrowheads="1"/>
          </p:cNvSpPr>
          <p:nvPr/>
        </p:nvSpPr>
        <p:spPr bwMode="auto">
          <a:xfrm>
            <a:off x="5029200" y="30480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endParaRPr lang="en-US">
              <a:cs typeface="+mn-cs"/>
            </a:endParaRPr>
          </a:p>
        </p:txBody>
      </p:sp>
      <p:sp>
        <p:nvSpPr>
          <p:cNvPr id="33800" name="Text Box 8"/>
          <p:cNvSpPr txBox="1">
            <a:spLocks noChangeArrowheads="1"/>
          </p:cNvSpPr>
          <p:nvPr/>
        </p:nvSpPr>
        <p:spPr bwMode="auto">
          <a:xfrm>
            <a:off x="4953000" y="2286000"/>
            <a:ext cx="41910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r>
              <a:rPr lang="en-US">
                <a:cs typeface="+mn-cs"/>
              </a:rPr>
              <a:t>Asymmetrical designs still have balance. Think of it like standing on one foot-   you wont fall because you shift your weight in order to balance and remain standing.</a:t>
            </a:r>
          </a:p>
        </p:txBody>
      </p:sp>
    </p:spTree>
    <p:extLst>
      <p:ext uri="{BB962C8B-B14F-4D97-AF65-F5344CB8AC3E}">
        <p14:creationId xmlns:p14="http://schemas.microsoft.com/office/powerpoint/2010/main" val="456841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3"/>
          <p:cNvSpPr txBox="1">
            <a:spLocks noChangeArrowheads="1"/>
          </p:cNvSpPr>
          <p:nvPr/>
        </p:nvSpPr>
        <p:spPr bwMode="auto">
          <a:xfrm>
            <a:off x="533400" y="457200"/>
            <a:ext cx="1962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3600">
                <a:cs typeface="+mn-cs"/>
              </a:rPr>
              <a:t>Balance </a:t>
            </a:r>
          </a:p>
        </p:txBody>
      </p:sp>
      <p:pic>
        <p:nvPicPr>
          <p:cNvPr id="30723" name="Picture 4" descr="nmat1319-f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33147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5"/>
          <p:cNvSpPr txBox="1">
            <a:spLocks noChangeArrowheads="1"/>
          </p:cNvSpPr>
          <p:nvPr/>
        </p:nvSpPr>
        <p:spPr bwMode="auto">
          <a:xfrm>
            <a:off x="609600" y="6096000"/>
            <a:ext cx="167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a:cs typeface="+mn-cs"/>
              </a:rPr>
              <a:t>Salvadore Dali</a:t>
            </a:r>
          </a:p>
        </p:txBody>
      </p:sp>
      <p:sp>
        <p:nvSpPr>
          <p:cNvPr id="31750" name="Text Box 6"/>
          <p:cNvSpPr txBox="1">
            <a:spLocks noChangeArrowheads="1"/>
          </p:cNvSpPr>
          <p:nvPr/>
        </p:nvSpPr>
        <p:spPr bwMode="auto">
          <a:xfrm>
            <a:off x="3886200" y="1676400"/>
            <a:ext cx="21336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r>
              <a:rPr lang="en-US">
                <a:cs typeface="+mn-cs"/>
              </a:rPr>
              <a:t>Examples of </a:t>
            </a:r>
            <a:r>
              <a:rPr lang="en-US">
                <a:solidFill>
                  <a:schemeClr val="accent2"/>
                </a:solidFill>
                <a:cs typeface="+mn-cs"/>
              </a:rPr>
              <a:t>radial balance (elements move outwards from a point equally in all directions</a:t>
            </a:r>
            <a:r>
              <a:rPr lang="en-US">
                <a:cs typeface="+mn-cs"/>
              </a:rPr>
              <a:t>).</a:t>
            </a:r>
          </a:p>
        </p:txBody>
      </p:sp>
      <p:pic>
        <p:nvPicPr>
          <p:cNvPr id="30726" name="Picture 7" descr="6a00ccff9823bf6ea500cdf7eed24d094f-320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743200"/>
            <a:ext cx="300037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Text Box 8"/>
          <p:cNvSpPr txBox="1">
            <a:spLocks noChangeArrowheads="1"/>
          </p:cNvSpPr>
          <p:nvPr/>
        </p:nvSpPr>
        <p:spPr bwMode="auto">
          <a:xfrm>
            <a:off x="7086600" y="2362200"/>
            <a:ext cx="186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a:cs typeface="+mn-cs"/>
              </a:rPr>
              <a:t>Mayan Calendar</a:t>
            </a:r>
          </a:p>
        </p:txBody>
      </p:sp>
    </p:spTree>
    <p:extLst>
      <p:ext uri="{BB962C8B-B14F-4D97-AF65-F5344CB8AC3E}">
        <p14:creationId xmlns:p14="http://schemas.microsoft.com/office/powerpoint/2010/main" val="2518215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descr="300px-TheHumanCondition1935-main_Fu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676400"/>
            <a:ext cx="3378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 Box 6"/>
          <p:cNvSpPr txBox="1">
            <a:spLocks noChangeArrowheads="1"/>
          </p:cNvSpPr>
          <p:nvPr/>
        </p:nvSpPr>
        <p:spPr bwMode="auto">
          <a:xfrm>
            <a:off x="457200" y="457200"/>
            <a:ext cx="80772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b="1"/>
              <a:t>Emphasis</a:t>
            </a:r>
            <a:r>
              <a:rPr lang="en-US"/>
              <a:t> – Artists use emphasis to make parts of a composition stand out and grab your attention. </a:t>
            </a:r>
            <a:r>
              <a:rPr lang="en-US" u="sng"/>
              <a:t>This area is more important when compared to the other objects or elements in a composition</a:t>
            </a:r>
            <a:r>
              <a:rPr lang="en-US"/>
              <a:t>.  This can be by contrast of values, more colors, and placement in the format.</a:t>
            </a:r>
            <a:br>
              <a:rPr lang="en-US"/>
            </a:br>
            <a:endParaRPr lang="en-US"/>
          </a:p>
        </p:txBody>
      </p:sp>
      <p:sp>
        <p:nvSpPr>
          <p:cNvPr id="30727" name="Text Box 7"/>
          <p:cNvSpPr txBox="1">
            <a:spLocks noChangeArrowheads="1"/>
          </p:cNvSpPr>
          <p:nvPr/>
        </p:nvSpPr>
        <p:spPr bwMode="auto">
          <a:xfrm>
            <a:off x="609600" y="2057400"/>
            <a:ext cx="4038600" cy="270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a:cs typeface="+mn-cs"/>
              </a:rPr>
              <a:t>This is another painting by Rene Magritte. </a:t>
            </a:r>
          </a:p>
          <a:p>
            <a:pPr>
              <a:spcBef>
                <a:spcPct val="50000"/>
              </a:spcBef>
              <a:defRPr/>
            </a:pPr>
            <a:r>
              <a:rPr lang="en-US">
                <a:solidFill>
                  <a:schemeClr val="accent2"/>
                </a:solidFill>
                <a:cs typeface="+mn-cs"/>
              </a:rPr>
              <a:t>Where is the emphasis (focal point) of this painting?</a:t>
            </a:r>
          </a:p>
          <a:p>
            <a:pPr>
              <a:spcBef>
                <a:spcPct val="50000"/>
              </a:spcBef>
              <a:defRPr/>
            </a:pPr>
            <a:r>
              <a:rPr lang="en-US">
                <a:solidFill>
                  <a:schemeClr val="accent2"/>
                </a:solidFill>
                <a:cs typeface="+mn-cs"/>
              </a:rPr>
              <a:t>Is the focal point an important part of this painting?</a:t>
            </a:r>
          </a:p>
          <a:p>
            <a:pPr>
              <a:spcBef>
                <a:spcPct val="50000"/>
              </a:spcBef>
              <a:defRPr/>
            </a:pPr>
            <a:r>
              <a:rPr lang="en-US">
                <a:solidFill>
                  <a:schemeClr val="accent2"/>
                </a:solidFill>
                <a:cs typeface="+mn-cs"/>
              </a:rPr>
              <a:t>Why would Magritte make this area the focal point?</a:t>
            </a:r>
          </a:p>
        </p:txBody>
      </p:sp>
    </p:spTree>
    <p:extLst>
      <p:ext uri="{BB962C8B-B14F-4D97-AF65-F5344CB8AC3E}">
        <p14:creationId xmlns:p14="http://schemas.microsoft.com/office/powerpoint/2010/main" val="3842795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304800" y="3657600"/>
            <a:ext cx="7696200" cy="457200"/>
          </a:xfrm>
          <a:prstGeom prst="rect">
            <a:avLst/>
          </a:prstGeom>
          <a:solidFill>
            <a:srgbClr val="8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sz="2400" dirty="0">
                <a:solidFill>
                  <a:srgbClr val="669900"/>
                </a:solidFill>
                <a:cs typeface="+mn-cs"/>
              </a:rPr>
              <a:t>An example of low contrast between two colors</a:t>
            </a:r>
          </a:p>
        </p:txBody>
      </p:sp>
      <p:sp>
        <p:nvSpPr>
          <p:cNvPr id="23557" name="Text Box 5"/>
          <p:cNvSpPr txBox="1">
            <a:spLocks noChangeArrowheads="1"/>
          </p:cNvSpPr>
          <p:nvPr/>
        </p:nvSpPr>
        <p:spPr bwMode="auto">
          <a:xfrm>
            <a:off x="457200" y="457200"/>
            <a:ext cx="73914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a:spcBef>
                <a:spcPct val="50000"/>
              </a:spcBef>
              <a:defRPr/>
            </a:pPr>
            <a:r>
              <a:rPr lang="en-US" sz="3600" dirty="0">
                <a:cs typeface="+mn-cs"/>
              </a:rPr>
              <a:t>Contrast</a:t>
            </a:r>
            <a:r>
              <a:rPr lang="en-US" dirty="0">
                <a:cs typeface="+mn-cs"/>
              </a:rPr>
              <a:t> is the </a:t>
            </a:r>
            <a:r>
              <a:rPr lang="en-US" dirty="0" smtClean="0">
                <a:cs typeface="+mn-cs"/>
              </a:rPr>
              <a:t>degree of difference </a:t>
            </a:r>
            <a:r>
              <a:rPr lang="en-US" dirty="0">
                <a:cs typeface="+mn-cs"/>
              </a:rPr>
              <a:t>between two </a:t>
            </a:r>
            <a:r>
              <a:rPr lang="en-US" dirty="0">
                <a:cs typeface="+mn-cs"/>
              </a:rPr>
              <a:t>elements, or juxtaposition of opposing </a:t>
            </a:r>
            <a:r>
              <a:rPr lang="en-US" dirty="0" smtClean="0">
                <a:cs typeface="+mn-cs"/>
              </a:rPr>
              <a:t>elements. </a:t>
            </a:r>
            <a:endParaRPr lang="en-US" dirty="0">
              <a:cs typeface="+mn-cs"/>
            </a:endParaRPr>
          </a:p>
        </p:txBody>
      </p:sp>
      <p:sp>
        <p:nvSpPr>
          <p:cNvPr id="23558" name="Text Box 6"/>
          <p:cNvSpPr txBox="1">
            <a:spLocks noChangeArrowheads="1"/>
          </p:cNvSpPr>
          <p:nvPr/>
        </p:nvSpPr>
        <p:spPr bwMode="auto">
          <a:xfrm>
            <a:off x="457200" y="2133600"/>
            <a:ext cx="3962400" cy="4572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sz="2400" dirty="0">
                <a:solidFill>
                  <a:srgbClr val="DDDDDD"/>
                </a:solidFill>
                <a:cs typeface="+mn-cs"/>
              </a:rPr>
              <a:t>An example of low contrast</a:t>
            </a:r>
          </a:p>
        </p:txBody>
      </p:sp>
      <p:sp>
        <p:nvSpPr>
          <p:cNvPr id="23559" name="Text Box 7"/>
          <p:cNvSpPr txBox="1">
            <a:spLocks noChangeArrowheads="1"/>
          </p:cNvSpPr>
          <p:nvPr/>
        </p:nvSpPr>
        <p:spPr bwMode="auto">
          <a:xfrm>
            <a:off x="4419600" y="2133600"/>
            <a:ext cx="41148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sz="2400" dirty="0">
                <a:solidFill>
                  <a:schemeClr val="bg1"/>
                </a:solidFill>
                <a:cs typeface="+mn-cs"/>
              </a:rPr>
              <a:t>An example of high contrast</a:t>
            </a:r>
          </a:p>
        </p:txBody>
      </p:sp>
      <p:sp>
        <p:nvSpPr>
          <p:cNvPr id="23560" name="Text Box 8"/>
          <p:cNvSpPr txBox="1">
            <a:spLocks noChangeArrowheads="1"/>
          </p:cNvSpPr>
          <p:nvPr/>
        </p:nvSpPr>
        <p:spPr bwMode="auto">
          <a:xfrm>
            <a:off x="381000" y="4572000"/>
            <a:ext cx="76962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sz="2400" dirty="0">
                <a:solidFill>
                  <a:srgbClr val="003366"/>
                </a:solidFill>
                <a:cs typeface="+mn-cs"/>
              </a:rPr>
              <a:t>An example of high contrast between two colors</a:t>
            </a:r>
          </a:p>
        </p:txBody>
      </p:sp>
      <p:sp>
        <p:nvSpPr>
          <p:cNvPr id="2" name="TextBox 1"/>
          <p:cNvSpPr txBox="1"/>
          <p:nvPr/>
        </p:nvSpPr>
        <p:spPr>
          <a:xfrm>
            <a:off x="457200" y="1600200"/>
            <a:ext cx="1980943" cy="369332"/>
          </a:xfrm>
          <a:prstGeom prst="rect">
            <a:avLst/>
          </a:prstGeom>
          <a:noFill/>
        </p:spPr>
        <p:txBody>
          <a:bodyPr wrap="none" rtlCol="0">
            <a:spAutoFit/>
          </a:bodyPr>
          <a:lstStyle/>
          <a:p>
            <a:r>
              <a:rPr lang="en-US" dirty="0" smtClean="0"/>
              <a:t>Contrast in value:</a:t>
            </a:r>
            <a:endParaRPr lang="en-US" dirty="0"/>
          </a:p>
        </p:txBody>
      </p:sp>
      <p:sp>
        <p:nvSpPr>
          <p:cNvPr id="8" name="TextBox 7"/>
          <p:cNvSpPr txBox="1"/>
          <p:nvPr/>
        </p:nvSpPr>
        <p:spPr>
          <a:xfrm>
            <a:off x="304800" y="3124200"/>
            <a:ext cx="1929434" cy="369332"/>
          </a:xfrm>
          <a:prstGeom prst="rect">
            <a:avLst/>
          </a:prstGeom>
          <a:noFill/>
        </p:spPr>
        <p:txBody>
          <a:bodyPr wrap="none" rtlCol="0">
            <a:spAutoFit/>
          </a:bodyPr>
          <a:lstStyle/>
          <a:p>
            <a:r>
              <a:rPr lang="en-US" dirty="0" smtClean="0"/>
              <a:t>Contrast in color:</a:t>
            </a:r>
            <a:endParaRPr lang="en-US" dirty="0"/>
          </a:p>
        </p:txBody>
      </p:sp>
    </p:spTree>
    <p:extLst>
      <p:ext uri="{BB962C8B-B14F-4D97-AF65-F5344CB8AC3E}">
        <p14:creationId xmlns:p14="http://schemas.microsoft.com/office/powerpoint/2010/main" val="2704649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descr="image016"/>
          <p:cNvPicPr>
            <a:picLocks noChangeAspect="1" noChangeArrowheads="1"/>
          </p:cNvPicPr>
          <p:nvPr/>
        </p:nvPicPr>
        <p:blipFill>
          <a:blip r:embed="rId2">
            <a:extLst>
              <a:ext uri="{28A0092B-C50C-407E-A947-70E740481C1C}">
                <a14:useLocalDpi xmlns:a14="http://schemas.microsoft.com/office/drawing/2010/main" val="0"/>
              </a:ext>
            </a:extLst>
          </a:blip>
          <a:srcRect l="1970" r="3448" b="11940"/>
          <a:stretch>
            <a:fillRect/>
          </a:stretch>
        </p:blipFill>
        <p:spPr bwMode="auto">
          <a:xfrm>
            <a:off x="365125" y="825500"/>
            <a:ext cx="39052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 Box 4"/>
          <p:cNvSpPr txBox="1">
            <a:spLocks noChangeArrowheads="1"/>
          </p:cNvSpPr>
          <p:nvPr/>
        </p:nvSpPr>
        <p:spPr bwMode="auto">
          <a:xfrm>
            <a:off x="365125" y="444501"/>
            <a:ext cx="4806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t>Barbara Kruger </a:t>
            </a:r>
            <a:r>
              <a:rPr lang="ja-JP" altLang="en-US" dirty="0"/>
              <a:t>“</a:t>
            </a:r>
            <a:r>
              <a:rPr lang="en-US" altLang="ja-JP" dirty="0"/>
              <a:t>Your Body is a Battleground</a:t>
            </a:r>
            <a:r>
              <a:rPr lang="ja-JP" altLang="en-US" dirty="0"/>
              <a:t>”</a:t>
            </a:r>
            <a:endParaRPr lang="en-US" dirty="0"/>
          </a:p>
        </p:txBody>
      </p:sp>
      <p:sp>
        <p:nvSpPr>
          <p:cNvPr id="36869" name="Text Box 5"/>
          <p:cNvSpPr txBox="1">
            <a:spLocks noChangeArrowheads="1"/>
          </p:cNvSpPr>
          <p:nvPr/>
        </p:nvSpPr>
        <p:spPr bwMode="auto">
          <a:xfrm>
            <a:off x="4572000" y="1600200"/>
            <a:ext cx="43434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r>
              <a:rPr lang="en-US">
                <a:cs typeface="+mn-cs"/>
              </a:rPr>
              <a:t>Look at this work by Barbara Kruger. </a:t>
            </a:r>
          </a:p>
          <a:p>
            <a:pPr>
              <a:defRPr/>
            </a:pPr>
            <a:endParaRPr lang="en-US">
              <a:cs typeface="+mn-cs"/>
            </a:endParaRPr>
          </a:p>
          <a:p>
            <a:pPr>
              <a:defRPr/>
            </a:pPr>
            <a:r>
              <a:rPr lang="en-US">
                <a:cs typeface="+mn-cs"/>
              </a:rPr>
              <a:t>How does artist Barbara Krueger use contrast in this artwork?</a:t>
            </a:r>
          </a:p>
          <a:p>
            <a:pPr>
              <a:defRPr/>
            </a:pPr>
            <a:endParaRPr lang="en-US">
              <a:cs typeface="+mn-cs"/>
            </a:endParaRPr>
          </a:p>
          <a:p>
            <a:pPr>
              <a:defRPr/>
            </a:pPr>
            <a:r>
              <a:rPr lang="en-US">
                <a:cs typeface="+mn-cs"/>
              </a:rPr>
              <a:t> Why do you think she uses such strong contrast?</a:t>
            </a:r>
            <a:r>
              <a:rPr lang="en-US">
                <a:solidFill>
                  <a:schemeClr val="accent2"/>
                </a:solidFill>
                <a:cs typeface="+mn-cs"/>
              </a:rPr>
              <a:t> </a:t>
            </a:r>
            <a:r>
              <a:rPr lang="en-US">
                <a:cs typeface="+mn-cs"/>
              </a:rPr>
              <a:t>What is she trying to say?</a:t>
            </a:r>
          </a:p>
          <a:p>
            <a:pPr>
              <a:defRPr/>
            </a:pPr>
            <a:endParaRPr lang="en-US">
              <a:solidFill>
                <a:schemeClr val="accent2"/>
              </a:solidFill>
              <a:cs typeface="+mn-cs"/>
            </a:endParaRPr>
          </a:p>
          <a:p>
            <a:pPr>
              <a:defRPr/>
            </a:pPr>
            <a:r>
              <a:rPr lang="en-US">
                <a:cs typeface="+mn-cs"/>
              </a:rPr>
              <a:t> How does she use the principle of contrast to support her message?</a:t>
            </a:r>
          </a:p>
        </p:txBody>
      </p:sp>
    </p:spTree>
    <p:extLst>
      <p:ext uri="{BB962C8B-B14F-4D97-AF65-F5344CB8AC3E}">
        <p14:creationId xmlns:p14="http://schemas.microsoft.com/office/powerpoint/2010/main" val="4105857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pPr eaLnBrk="1" hangingPunct="1"/>
            <a:r>
              <a:rPr lang="en-US" sz="1800" b="1">
                <a:solidFill>
                  <a:schemeClr val="accent2"/>
                </a:solidFill>
                <a:latin typeface="Arial" charset="0"/>
                <a:ea typeface="ＭＳ Ｐゴシック" charset="0"/>
              </a:rPr>
              <a:t>Rhythm</a:t>
            </a:r>
            <a:r>
              <a:rPr lang="en-US" sz="1800">
                <a:solidFill>
                  <a:schemeClr val="accent2"/>
                </a:solidFill>
                <a:latin typeface="Arial" charset="0"/>
                <a:ea typeface="ＭＳ Ｐゴシック" charset="0"/>
              </a:rPr>
              <a:t> – (principle) is a movement in which some elements recurs regularly. </a:t>
            </a:r>
            <a:r>
              <a:rPr lang="en-US" sz="1800">
                <a:latin typeface="Arial" charset="0"/>
                <a:ea typeface="ＭＳ Ｐゴシック" charset="0"/>
              </a:rPr>
              <a:t> Like a dance, it will have a flow of objects that will seem to be like the beat of music.</a:t>
            </a:r>
            <a:br>
              <a:rPr lang="en-US" sz="1800">
                <a:latin typeface="Arial" charset="0"/>
                <a:ea typeface="ＭＳ Ｐゴシック" charset="0"/>
              </a:rPr>
            </a:br>
            <a:endParaRPr lang="en-US" sz="1800">
              <a:latin typeface="Arial" charset="0"/>
              <a:ea typeface="ＭＳ Ｐゴシック" charset="0"/>
            </a:endParaRPr>
          </a:p>
        </p:txBody>
      </p:sp>
      <p:pic>
        <p:nvPicPr>
          <p:cNvPr id="31747" name="Picture 3" descr="hiroshige_bridge_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098550"/>
            <a:ext cx="6686550"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4"/>
          <p:cNvSpPr txBox="1">
            <a:spLocks noChangeArrowheads="1"/>
          </p:cNvSpPr>
          <p:nvPr/>
        </p:nvSpPr>
        <p:spPr bwMode="auto">
          <a:xfrm>
            <a:off x="838200" y="5675313"/>
            <a:ext cx="733107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r>
              <a:rPr lang="en-US">
                <a:cs typeface="+mn-cs"/>
              </a:rPr>
              <a:t>The repeating lines of the bridge supports and the reoccurring colors of the people on the bridge create rhythm. What are the people doing? Why did the artist make rhythm an important principle in this painting?</a:t>
            </a:r>
          </a:p>
        </p:txBody>
      </p:sp>
    </p:spTree>
    <p:extLst>
      <p:ext uri="{BB962C8B-B14F-4D97-AF65-F5344CB8AC3E}">
        <p14:creationId xmlns:p14="http://schemas.microsoft.com/office/powerpoint/2010/main" val="1726740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MURAKAMIwinkT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0" y="964950"/>
            <a:ext cx="4419600" cy="477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7"/>
          <p:cNvSpPr txBox="1">
            <a:spLocks noChangeArrowheads="1"/>
          </p:cNvSpPr>
          <p:nvPr/>
        </p:nvSpPr>
        <p:spPr bwMode="auto">
          <a:xfrm>
            <a:off x="5629274" y="596899"/>
            <a:ext cx="33623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a:defRPr/>
            </a:pPr>
            <a:r>
              <a:rPr lang="en-US" dirty="0">
                <a:solidFill>
                  <a:schemeClr val="accent2"/>
                </a:solidFill>
                <a:cs typeface="+mn-cs"/>
              </a:rPr>
              <a:t>Where does </a:t>
            </a:r>
            <a:r>
              <a:rPr lang="en-US" dirty="0" smtClean="0">
                <a:solidFill>
                  <a:schemeClr val="accent2"/>
                </a:solidFill>
                <a:cs typeface="+mn-cs"/>
              </a:rPr>
              <a:t>artist Mary </a:t>
            </a:r>
            <a:r>
              <a:rPr lang="en-US" dirty="0" err="1" smtClean="0">
                <a:solidFill>
                  <a:schemeClr val="accent2"/>
                </a:solidFill>
                <a:cs typeface="+mn-cs"/>
              </a:rPr>
              <a:t>Cassat</a:t>
            </a:r>
            <a:r>
              <a:rPr lang="en-US" dirty="0" smtClean="0">
                <a:solidFill>
                  <a:schemeClr val="accent2"/>
                </a:solidFill>
                <a:cs typeface="+mn-cs"/>
              </a:rPr>
              <a:t> </a:t>
            </a:r>
            <a:r>
              <a:rPr lang="en-US" dirty="0">
                <a:solidFill>
                  <a:schemeClr val="accent2"/>
                </a:solidFill>
                <a:cs typeface="+mn-cs"/>
              </a:rPr>
              <a:t>use repetition in this artwork?</a:t>
            </a:r>
          </a:p>
        </p:txBody>
      </p:sp>
      <p:pic>
        <p:nvPicPr>
          <p:cNvPr id="5" name="Picture 4" descr="cassatt_letter_l"/>
          <p:cNvPicPr>
            <a:picLocks noChangeAspect="1" noChangeArrowheads="1"/>
          </p:cNvPicPr>
          <p:nvPr/>
        </p:nvPicPr>
        <p:blipFill>
          <a:blip r:embed="rId3">
            <a:extLst>
              <a:ext uri="{28A0092B-C50C-407E-A947-70E740481C1C}">
                <a14:useLocalDpi xmlns:a14="http://schemas.microsoft.com/office/drawing/2010/main" val="0"/>
              </a:ext>
            </a:extLst>
          </a:blip>
          <a:srcRect l="4893" t="3265" r="4587" b="3673"/>
          <a:stretch>
            <a:fillRect/>
          </a:stretch>
        </p:blipFill>
        <p:spPr bwMode="auto">
          <a:xfrm>
            <a:off x="5629275" y="1447800"/>
            <a:ext cx="336232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p:nvSpPr>
        <p:spPr bwMode="auto">
          <a:xfrm>
            <a:off x="330200" y="5737521"/>
            <a:ext cx="3733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r>
              <a:rPr lang="en-US" dirty="0">
                <a:solidFill>
                  <a:schemeClr val="accent2"/>
                </a:solidFill>
                <a:cs typeface="+mn-cs"/>
              </a:rPr>
              <a:t>Where does artist Takashi Murakami use repetition in this artwork?</a:t>
            </a:r>
          </a:p>
        </p:txBody>
      </p:sp>
      <p:sp>
        <p:nvSpPr>
          <p:cNvPr id="2" name="Rectangle 1"/>
          <p:cNvSpPr/>
          <p:nvPr/>
        </p:nvSpPr>
        <p:spPr>
          <a:xfrm>
            <a:off x="330200" y="162933"/>
            <a:ext cx="5588000" cy="323165"/>
          </a:xfrm>
          <a:prstGeom prst="rect">
            <a:avLst/>
          </a:prstGeom>
        </p:spPr>
        <p:txBody>
          <a:bodyPr wrap="square">
            <a:spAutoFit/>
          </a:bodyPr>
          <a:lstStyle/>
          <a:p>
            <a:pPr>
              <a:lnSpc>
                <a:spcPct val="80000"/>
              </a:lnSpc>
            </a:pPr>
            <a:r>
              <a:rPr lang="en-US" b="1" dirty="0" smtClean="0">
                <a:solidFill>
                  <a:schemeClr val="accent2"/>
                </a:solidFill>
                <a:latin typeface="Arial" charset="0"/>
                <a:ea typeface="ＭＳ Ｐゴシック" charset="0"/>
              </a:rPr>
              <a:t>Repetition </a:t>
            </a:r>
            <a:r>
              <a:rPr lang="en-US" dirty="0" smtClean="0">
                <a:latin typeface="Arial" charset="0"/>
                <a:ea typeface="ＭＳ Ｐゴシック" charset="0"/>
              </a:rPr>
              <a:t>– elements are repeated in a composition</a:t>
            </a:r>
            <a:endParaRPr lang="en-US" dirty="0" smtClean="0">
              <a:latin typeface="Arial" charset="0"/>
              <a:ea typeface="ＭＳ Ｐゴシック" charset="0"/>
            </a:endParaRPr>
          </a:p>
        </p:txBody>
      </p:sp>
    </p:spTree>
    <p:extLst>
      <p:ext uri="{BB962C8B-B14F-4D97-AF65-F5344CB8AC3E}">
        <p14:creationId xmlns:p14="http://schemas.microsoft.com/office/powerpoint/2010/main" val="8154178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Proportion/Scale</a:t>
            </a:r>
            <a:endParaRPr lang="en-US" dirty="0"/>
          </a:p>
        </p:txBody>
      </p:sp>
      <p:sp>
        <p:nvSpPr>
          <p:cNvPr id="3" name="Content Placeholder 2"/>
          <p:cNvSpPr>
            <a:spLocks noGrp="1"/>
          </p:cNvSpPr>
          <p:nvPr>
            <p:ph idx="1"/>
          </p:nvPr>
        </p:nvSpPr>
        <p:spPr>
          <a:xfrm>
            <a:off x="381000" y="1277938"/>
            <a:ext cx="8229600" cy="4525963"/>
          </a:xfrm>
        </p:spPr>
        <p:txBody>
          <a:bodyPr/>
          <a:lstStyle/>
          <a:p>
            <a:pPr marL="0" indent="0">
              <a:buNone/>
              <a:defRPr/>
            </a:pPr>
            <a:r>
              <a:rPr lang="en-US" dirty="0" smtClean="0"/>
              <a:t>- relative </a:t>
            </a:r>
            <a:r>
              <a:rPr lang="en-US" dirty="0" smtClean="0"/>
              <a:t>size</a:t>
            </a:r>
            <a:r>
              <a:rPr lang="en-US" dirty="0" smtClean="0"/>
              <a:t>. The size of one element compared to another.</a:t>
            </a:r>
            <a:endParaRPr lang="en-US" dirty="0" smtClean="0"/>
          </a:p>
          <a:p>
            <a:pPr marL="0" indent="0">
              <a:buFontTx/>
              <a:buNone/>
              <a:defRPr/>
            </a:pPr>
            <a:r>
              <a:rPr lang="en-US" dirty="0" smtClean="0"/>
              <a:t> </a:t>
            </a:r>
            <a:endParaRPr lang="en-US" dirty="0"/>
          </a:p>
        </p:txBody>
      </p:sp>
      <p:pic>
        <p:nvPicPr>
          <p:cNvPr id="40964" name="Picture 2" descr="http://file-magazine.com/wp-content/uploads/The-Listening-Room-19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9200" y="2455755"/>
            <a:ext cx="5057775" cy="4183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Box 4"/>
          <p:cNvSpPr txBox="1">
            <a:spLocks noChangeArrowheads="1"/>
          </p:cNvSpPr>
          <p:nvPr/>
        </p:nvSpPr>
        <p:spPr bwMode="auto">
          <a:xfrm>
            <a:off x="889000" y="5418029"/>
            <a:ext cx="2743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dirty="0"/>
              <a:t>Is the apple really large, or is the room really small?</a:t>
            </a:r>
          </a:p>
        </p:txBody>
      </p:sp>
    </p:spTree>
    <p:extLst>
      <p:ext uri="{BB962C8B-B14F-4D97-AF65-F5344CB8AC3E}">
        <p14:creationId xmlns:p14="http://schemas.microsoft.com/office/powerpoint/2010/main" val="2053338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000000"/>
                </a:solidFill>
              </a:rPr>
              <a:t>Figure-Ground</a:t>
            </a:r>
            <a:endParaRPr lang="en-US" dirty="0">
              <a:solidFill>
                <a:srgbClr val="000000"/>
              </a:solidFill>
            </a:endParaRPr>
          </a:p>
        </p:txBody>
      </p:sp>
      <p:sp>
        <p:nvSpPr>
          <p:cNvPr id="3" name="Content Placeholder 2"/>
          <p:cNvSpPr>
            <a:spLocks noGrp="1"/>
          </p:cNvSpPr>
          <p:nvPr>
            <p:ph idx="1"/>
          </p:nvPr>
        </p:nvSpPr>
        <p:spPr/>
        <p:txBody>
          <a:bodyPr/>
          <a:lstStyle/>
          <a:p>
            <a:pPr marL="0" indent="0">
              <a:buNone/>
            </a:pPr>
            <a:r>
              <a:rPr lang="en-US" sz="2400" b="1" dirty="0">
                <a:solidFill>
                  <a:srgbClr val="000000"/>
                </a:solidFill>
                <a:latin typeface="Arial" charset="0"/>
                <a:ea typeface="ＭＳ Ｐゴシック" charset="0"/>
              </a:rPr>
              <a:t>Figure–ground </a:t>
            </a:r>
            <a:r>
              <a:rPr lang="en-US" sz="2400" dirty="0">
                <a:solidFill>
                  <a:srgbClr val="000000"/>
                </a:solidFill>
                <a:latin typeface="Arial" charset="0"/>
                <a:ea typeface="ＭＳ Ｐゴシック" charset="0"/>
              </a:rPr>
              <a:t>relations are a type of perceptual grouping which is a vital necessity for recognizing objects through vision. </a:t>
            </a:r>
            <a:endParaRPr lang="en-US" sz="2400" dirty="0" smtClean="0">
              <a:solidFill>
                <a:srgbClr val="000000"/>
              </a:solidFill>
              <a:latin typeface="Arial" charset="0"/>
              <a:ea typeface="ＭＳ Ｐゴシック" charset="0"/>
            </a:endParaRPr>
          </a:p>
          <a:p>
            <a:pPr marL="0" indent="0">
              <a:buNone/>
            </a:pPr>
            <a:r>
              <a:rPr lang="en-US" sz="2400" dirty="0" smtClean="0">
                <a:solidFill>
                  <a:srgbClr val="000000"/>
                </a:solidFill>
                <a:latin typeface="Arial" charset="0"/>
                <a:ea typeface="ＭＳ Ｐゴシック" charset="0"/>
              </a:rPr>
              <a:t>It </a:t>
            </a:r>
            <a:r>
              <a:rPr lang="en-US" sz="2400" dirty="0">
                <a:solidFill>
                  <a:srgbClr val="000000"/>
                </a:solidFill>
                <a:latin typeface="Arial" charset="0"/>
                <a:ea typeface="ＭＳ Ｐゴシック" charset="0"/>
              </a:rPr>
              <a:t>is how the object relates to the </a:t>
            </a:r>
            <a:r>
              <a:rPr lang="en-US" sz="2400" dirty="0" smtClean="0">
                <a:solidFill>
                  <a:srgbClr val="000000"/>
                </a:solidFill>
                <a:latin typeface="Arial" charset="0"/>
                <a:ea typeface="ＭＳ Ｐゴシック" charset="0"/>
              </a:rPr>
              <a:t>background, or the relationship between foreground and background.</a:t>
            </a:r>
            <a:endParaRPr lang="en-US" sz="2400" dirty="0">
              <a:solidFill>
                <a:srgbClr val="000000"/>
              </a:solidFill>
              <a:latin typeface="Arial" charset="0"/>
              <a:ea typeface="ＭＳ Ｐゴシック" charset="0"/>
            </a:endParaRPr>
          </a:p>
          <a:p>
            <a:pPr marL="1257300" lvl="3" indent="0">
              <a:buFontTx/>
              <a:buNone/>
            </a:pPr>
            <a:endParaRPr lang="en-US" sz="2400" dirty="0">
              <a:solidFill>
                <a:srgbClr val="000000"/>
              </a:solidFill>
              <a:latin typeface="Arial" charset="0"/>
              <a:ea typeface="ＭＳ Ｐゴシック" charset="0"/>
            </a:endParaRPr>
          </a:p>
          <a:p>
            <a:pPr marL="1257300" lvl="3" indent="0">
              <a:buFontTx/>
              <a:buNone/>
            </a:pPr>
            <a:r>
              <a:rPr lang="en-US" sz="2400" dirty="0">
                <a:solidFill>
                  <a:srgbClr val="000000"/>
                </a:solidFill>
                <a:latin typeface="Arial" charset="0"/>
                <a:ea typeface="ＭＳ Ｐゴシック" charset="0"/>
              </a:rPr>
              <a:t>For example:</a:t>
            </a:r>
          </a:p>
          <a:p>
            <a:pPr marL="1257300" lvl="3" indent="0">
              <a:buFontTx/>
              <a:buNone/>
            </a:pPr>
            <a:r>
              <a:rPr lang="en-US" sz="2400" dirty="0">
                <a:solidFill>
                  <a:srgbClr val="000000"/>
                </a:solidFill>
                <a:latin typeface="Arial" charset="0"/>
                <a:ea typeface="ＭＳ Ｐゴシック" charset="0"/>
              </a:rPr>
              <a:t>Is it a vase, or two faces?</a:t>
            </a:r>
          </a:p>
        </p:txBody>
      </p:sp>
      <p:pic>
        <p:nvPicPr>
          <p:cNvPr id="39940" name="Picture 2" descr="http://upload.wikimedia.org/wikipedia/commons/thumb/7/74/Cup_or_faces_paradox.svg/300px-Cup_or_faces_paradox.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848100"/>
            <a:ext cx="23241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0433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3400" y="304800"/>
            <a:ext cx="8229600" cy="1143000"/>
          </a:xfrm>
        </p:spPr>
        <p:txBody>
          <a:bodyPr>
            <a:normAutofit fontScale="90000"/>
          </a:bodyPr>
          <a:lstStyle/>
          <a:p>
            <a:pPr eaLnBrk="1" hangingPunct="1"/>
            <a:r>
              <a:rPr lang="en-US" sz="2400" b="1" dirty="0">
                <a:latin typeface="Arial" charset="0"/>
                <a:ea typeface="ＭＳ Ｐゴシック" charset="0"/>
              </a:rPr>
              <a:t>Line</a:t>
            </a:r>
            <a:r>
              <a:rPr lang="en-US" sz="2400" dirty="0">
                <a:latin typeface="Arial" charset="0"/>
                <a:ea typeface="ＭＳ Ｐゴシック" charset="0"/>
              </a:rPr>
              <a:t> </a:t>
            </a:r>
            <a:r>
              <a:rPr lang="en-US" sz="2400" dirty="0" smtClean="0">
                <a:latin typeface="Arial" charset="0"/>
                <a:ea typeface="ＭＳ Ｐゴシック" charset="0"/>
              </a:rPr>
              <a:t>– </a:t>
            </a:r>
            <a:r>
              <a:rPr lang="en-US" sz="2000" dirty="0" smtClean="0">
                <a:latin typeface="Arial" charset="0"/>
                <a:ea typeface="ＭＳ Ｐゴシック" charset="0"/>
              </a:rPr>
              <a:t>the path between two points. Also, </a:t>
            </a:r>
            <a:r>
              <a:rPr lang="en-US" sz="2000" dirty="0">
                <a:latin typeface="Arial" charset="0"/>
                <a:ea typeface="ＭＳ Ｐゴシック" charset="0"/>
              </a:rPr>
              <a:t>a mark on a surface that describes a shape or outline. It can create texture and can be thick and thin.  Types of line can include actual, implied, vertical, horizontal, diagonal and contour.</a:t>
            </a:r>
            <a:br>
              <a:rPr lang="en-US" sz="2000" dirty="0">
                <a:latin typeface="Arial" charset="0"/>
                <a:ea typeface="ＭＳ Ｐゴシック" charset="0"/>
              </a:rPr>
            </a:br>
            <a:endParaRPr lang="en-US" sz="2000" dirty="0">
              <a:latin typeface="Arial" charset="0"/>
              <a:ea typeface="ＭＳ Ｐゴシック" charset="0"/>
            </a:endParaRPr>
          </a:p>
        </p:txBody>
      </p:sp>
      <p:pic>
        <p:nvPicPr>
          <p:cNvPr id="8195" name="Picture 7" descr="ryan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48006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 Box 8"/>
          <p:cNvSpPr txBox="1">
            <a:spLocks noChangeArrowheads="1"/>
          </p:cNvSpPr>
          <p:nvPr/>
        </p:nvSpPr>
        <p:spPr bwMode="auto">
          <a:xfrm>
            <a:off x="228600" y="1524000"/>
            <a:ext cx="1492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a:cs typeface="+mn-cs"/>
              </a:rPr>
              <a:t>Contour Line</a:t>
            </a:r>
          </a:p>
        </p:txBody>
      </p:sp>
      <p:pic>
        <p:nvPicPr>
          <p:cNvPr id="8197" name="Picture 12" descr="35093107"/>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5410200" y="2819400"/>
            <a:ext cx="3429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3" name="Text Box 13"/>
          <p:cNvSpPr txBox="1">
            <a:spLocks noChangeArrowheads="1"/>
          </p:cNvSpPr>
          <p:nvPr/>
        </p:nvSpPr>
        <p:spPr bwMode="auto">
          <a:xfrm>
            <a:off x="7924800" y="2362200"/>
            <a:ext cx="908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a:cs typeface="+mn-cs"/>
              </a:rPr>
              <a:t>Outline</a:t>
            </a:r>
          </a:p>
        </p:txBody>
      </p:sp>
      <p:pic>
        <p:nvPicPr>
          <p:cNvPr id="8199" name="Picture 15" descr="Footpri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867400"/>
            <a:ext cx="43815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6" name="Text Box 16"/>
          <p:cNvSpPr txBox="1">
            <a:spLocks noChangeArrowheads="1"/>
          </p:cNvSpPr>
          <p:nvPr/>
        </p:nvSpPr>
        <p:spPr bwMode="auto">
          <a:xfrm>
            <a:off x="533400" y="5486400"/>
            <a:ext cx="1416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a:cs typeface="+mn-cs"/>
              </a:rPr>
              <a:t>Implied Line</a:t>
            </a:r>
          </a:p>
        </p:txBody>
      </p:sp>
    </p:spTree>
    <p:extLst>
      <p:ext uri="{BB962C8B-B14F-4D97-AF65-F5344CB8AC3E}">
        <p14:creationId xmlns:p14="http://schemas.microsoft.com/office/powerpoint/2010/main" val="129497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kyandWater.jpg"/>
          <p:cNvPicPr>
            <a:picLocks noChangeAspect="1"/>
          </p:cNvPicPr>
          <p:nvPr/>
        </p:nvPicPr>
        <p:blipFill rotWithShape="1">
          <a:blip r:embed="rId2">
            <a:extLst>
              <a:ext uri="{28A0092B-C50C-407E-A947-70E740481C1C}">
                <a14:useLocalDpi xmlns:a14="http://schemas.microsoft.com/office/drawing/2010/main" val="0"/>
              </a:ext>
            </a:extLst>
          </a:blip>
          <a:srcRect l="31898" t="7939" r="27232" b="65590"/>
          <a:stretch/>
        </p:blipFill>
        <p:spPr>
          <a:xfrm>
            <a:off x="662158" y="597055"/>
            <a:ext cx="4015626" cy="2713892"/>
          </a:xfrm>
          <a:prstGeom prst="rect">
            <a:avLst/>
          </a:prstGeom>
        </p:spPr>
      </p:pic>
      <p:sp>
        <p:nvSpPr>
          <p:cNvPr id="5" name="TextBox 4"/>
          <p:cNvSpPr txBox="1"/>
          <p:nvPr/>
        </p:nvSpPr>
        <p:spPr>
          <a:xfrm>
            <a:off x="5047586" y="602180"/>
            <a:ext cx="3579638" cy="923330"/>
          </a:xfrm>
          <a:prstGeom prst="rect">
            <a:avLst/>
          </a:prstGeom>
          <a:noFill/>
        </p:spPr>
        <p:txBody>
          <a:bodyPr wrap="none" rtlCol="0">
            <a:spAutoFit/>
          </a:bodyPr>
          <a:lstStyle/>
          <a:p>
            <a:r>
              <a:rPr lang="en-US" dirty="0" smtClean="0"/>
              <a:t>What do you see in the foreground?</a:t>
            </a:r>
          </a:p>
          <a:p>
            <a:endParaRPr lang="en-US" dirty="0"/>
          </a:p>
          <a:p>
            <a:r>
              <a:rPr lang="en-US" dirty="0" smtClean="0"/>
              <a:t>What color is the background?</a:t>
            </a:r>
            <a:endParaRPr lang="en-US" dirty="0"/>
          </a:p>
        </p:txBody>
      </p:sp>
    </p:spTree>
    <p:extLst>
      <p:ext uri="{BB962C8B-B14F-4D97-AF65-F5344CB8AC3E}">
        <p14:creationId xmlns:p14="http://schemas.microsoft.com/office/powerpoint/2010/main" val="32080498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kyandWater.jpg"/>
          <p:cNvPicPr>
            <a:picLocks noChangeAspect="1"/>
          </p:cNvPicPr>
          <p:nvPr/>
        </p:nvPicPr>
        <p:blipFill rotWithShape="1">
          <a:blip r:embed="rId2">
            <a:extLst>
              <a:ext uri="{28A0092B-C50C-407E-A947-70E740481C1C}">
                <a14:useLocalDpi xmlns:a14="http://schemas.microsoft.com/office/drawing/2010/main" val="0"/>
              </a:ext>
            </a:extLst>
          </a:blip>
          <a:srcRect l="33951" t="72327" r="32457" b="9430"/>
          <a:stretch/>
        </p:blipFill>
        <p:spPr>
          <a:xfrm>
            <a:off x="379925" y="987855"/>
            <a:ext cx="4329243" cy="2453358"/>
          </a:xfrm>
          <a:prstGeom prst="rect">
            <a:avLst/>
          </a:prstGeom>
          <a:ln w="47625">
            <a:solidFill>
              <a:schemeClr val="tx1"/>
            </a:solidFill>
          </a:ln>
        </p:spPr>
      </p:pic>
      <p:sp>
        <p:nvSpPr>
          <p:cNvPr id="3" name="TextBox 2"/>
          <p:cNvSpPr txBox="1"/>
          <p:nvPr/>
        </p:nvSpPr>
        <p:spPr>
          <a:xfrm>
            <a:off x="5047586" y="1063845"/>
            <a:ext cx="3579638" cy="923330"/>
          </a:xfrm>
          <a:prstGeom prst="rect">
            <a:avLst/>
          </a:prstGeom>
          <a:noFill/>
        </p:spPr>
        <p:txBody>
          <a:bodyPr wrap="none" rtlCol="0">
            <a:spAutoFit/>
          </a:bodyPr>
          <a:lstStyle/>
          <a:p>
            <a:r>
              <a:rPr lang="en-US" dirty="0" smtClean="0"/>
              <a:t>What do you see in the foreground?</a:t>
            </a:r>
          </a:p>
          <a:p>
            <a:endParaRPr lang="en-US" dirty="0"/>
          </a:p>
          <a:p>
            <a:r>
              <a:rPr lang="en-US" dirty="0" smtClean="0"/>
              <a:t>What color is the background?</a:t>
            </a:r>
            <a:endParaRPr lang="en-US" dirty="0"/>
          </a:p>
        </p:txBody>
      </p:sp>
    </p:spTree>
    <p:extLst>
      <p:ext uri="{BB962C8B-B14F-4D97-AF65-F5344CB8AC3E}">
        <p14:creationId xmlns:p14="http://schemas.microsoft.com/office/powerpoint/2010/main" val="952243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kyandWa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419100"/>
            <a:ext cx="5816600" cy="6069496"/>
          </a:xfrm>
          <a:prstGeom prst="rect">
            <a:avLst/>
          </a:prstGeom>
        </p:spPr>
      </p:pic>
      <p:sp>
        <p:nvSpPr>
          <p:cNvPr id="5" name="TextBox 4"/>
          <p:cNvSpPr txBox="1"/>
          <p:nvPr/>
        </p:nvSpPr>
        <p:spPr>
          <a:xfrm>
            <a:off x="6426200" y="635000"/>
            <a:ext cx="2438400" cy="923330"/>
          </a:xfrm>
          <a:prstGeom prst="rect">
            <a:avLst/>
          </a:prstGeom>
          <a:noFill/>
        </p:spPr>
        <p:txBody>
          <a:bodyPr wrap="square" rtlCol="0">
            <a:spAutoFit/>
          </a:bodyPr>
          <a:lstStyle/>
          <a:p>
            <a:r>
              <a:rPr lang="en-US" dirty="0" smtClean="0"/>
              <a:t>This is an artwork by M.C. Escher.</a:t>
            </a:r>
          </a:p>
          <a:p>
            <a:endParaRPr lang="en-US" dirty="0"/>
          </a:p>
        </p:txBody>
      </p:sp>
      <p:sp>
        <p:nvSpPr>
          <p:cNvPr id="6" name="TextBox 5"/>
          <p:cNvSpPr txBox="1"/>
          <p:nvPr/>
        </p:nvSpPr>
        <p:spPr>
          <a:xfrm>
            <a:off x="6426200" y="1558330"/>
            <a:ext cx="2331311" cy="1477328"/>
          </a:xfrm>
          <a:prstGeom prst="rect">
            <a:avLst/>
          </a:prstGeom>
          <a:noFill/>
        </p:spPr>
        <p:txBody>
          <a:bodyPr wrap="square" rtlCol="0">
            <a:spAutoFit/>
          </a:bodyPr>
          <a:lstStyle/>
          <a:p>
            <a:r>
              <a:rPr lang="en-US" dirty="0" smtClean="0"/>
              <a:t>What do you see in the foreground?</a:t>
            </a:r>
          </a:p>
          <a:p>
            <a:endParaRPr lang="en-US" dirty="0"/>
          </a:p>
          <a:p>
            <a:r>
              <a:rPr lang="en-US" dirty="0" smtClean="0"/>
              <a:t>What color is the background?</a:t>
            </a:r>
            <a:endParaRPr lang="en-US" dirty="0"/>
          </a:p>
        </p:txBody>
      </p:sp>
    </p:spTree>
    <p:extLst>
      <p:ext uri="{BB962C8B-B14F-4D97-AF65-F5344CB8AC3E}">
        <p14:creationId xmlns:p14="http://schemas.microsoft.com/office/powerpoint/2010/main" val="293934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057400" y="0"/>
            <a:ext cx="5181600" cy="1143000"/>
          </a:xfrm>
        </p:spPr>
        <p:txBody>
          <a:bodyPr/>
          <a:lstStyle/>
          <a:p>
            <a:pPr eaLnBrk="1" hangingPunct="1">
              <a:defRPr/>
            </a:pPr>
            <a:r>
              <a:rPr lang="en-US" smtClean="0">
                <a:cs typeface="+mj-cs"/>
              </a:rPr>
              <a:t>More on Line</a:t>
            </a:r>
          </a:p>
        </p:txBody>
      </p:sp>
      <p:pic>
        <p:nvPicPr>
          <p:cNvPr id="11268" name="Picture 4" descr="seal-outline"/>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l="20000" t="32007" r="20000" b="7094"/>
          <a:stretch>
            <a:fillRect/>
          </a:stretch>
        </p:blipFill>
        <p:spPr>
          <a:xfrm>
            <a:off x="457200" y="1219200"/>
            <a:ext cx="2981325" cy="3078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
        <p:nvSpPr>
          <p:cNvPr id="11269" name="Text Box 5"/>
          <p:cNvSpPr txBox="1">
            <a:spLocks noChangeArrowheads="1"/>
          </p:cNvSpPr>
          <p:nvPr/>
        </p:nvSpPr>
        <p:spPr bwMode="auto">
          <a:xfrm>
            <a:off x="3429000" y="1219200"/>
            <a:ext cx="5410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r>
              <a:rPr lang="en-US" dirty="0">
                <a:cs typeface="+mn-cs"/>
              </a:rPr>
              <a:t>Varying the thickness or thinness of a line can add interest and give a sense of 3-Dimensionality. Here, the thick lines of this drawing represent the shadows or darker areas of the seal.</a:t>
            </a:r>
          </a:p>
        </p:txBody>
      </p:sp>
      <p:pic>
        <p:nvPicPr>
          <p:cNvPr id="9221" name="Picture 7" descr="Quick_gesture_drawings"/>
          <p:cNvPicPr>
            <a:picLocks noChangeAspect="1" noChangeArrowheads="1"/>
          </p:cNvPicPr>
          <p:nvPr/>
        </p:nvPicPr>
        <p:blipFill>
          <a:blip r:embed="rId3">
            <a:extLst>
              <a:ext uri="{28A0092B-C50C-407E-A947-70E740481C1C}">
                <a14:useLocalDpi xmlns:a14="http://schemas.microsoft.com/office/drawing/2010/main" val="0"/>
              </a:ext>
            </a:extLst>
          </a:blip>
          <a:srcRect t="45976"/>
          <a:stretch>
            <a:fillRect/>
          </a:stretch>
        </p:blipFill>
        <p:spPr bwMode="auto">
          <a:xfrm>
            <a:off x="3581400" y="4114800"/>
            <a:ext cx="53340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 Box 8"/>
          <p:cNvSpPr txBox="1">
            <a:spLocks noChangeArrowheads="1"/>
          </p:cNvSpPr>
          <p:nvPr/>
        </p:nvSpPr>
        <p:spPr bwMode="auto">
          <a:xfrm>
            <a:off x="4876800" y="2895600"/>
            <a:ext cx="40290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r>
              <a:rPr lang="en-US" dirty="0">
                <a:cs typeface="+mn-cs"/>
              </a:rPr>
              <a:t>Using line loosely and quickly can help convey motion or movement. Below are some examples of gesture drawings.</a:t>
            </a:r>
          </a:p>
        </p:txBody>
      </p:sp>
    </p:spTree>
    <p:extLst>
      <p:ext uri="{BB962C8B-B14F-4D97-AF65-F5344CB8AC3E}">
        <p14:creationId xmlns:p14="http://schemas.microsoft.com/office/powerpoint/2010/main" val="3612114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609600" y="304800"/>
            <a:ext cx="6553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3200"/>
              <a:t>How some artists use line…</a:t>
            </a:r>
          </a:p>
        </p:txBody>
      </p:sp>
      <p:pic>
        <p:nvPicPr>
          <p:cNvPr id="10243" name="Picture 6" descr="starry-n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990600"/>
            <a:ext cx="7315200" cy="560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 Box 7"/>
          <p:cNvSpPr txBox="1">
            <a:spLocks noChangeArrowheads="1"/>
          </p:cNvSpPr>
          <p:nvPr/>
        </p:nvSpPr>
        <p:spPr bwMode="auto">
          <a:xfrm>
            <a:off x="6858000" y="228600"/>
            <a:ext cx="2038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Vincent Van Gogh</a:t>
            </a:r>
          </a:p>
          <a:p>
            <a:pPr eaLnBrk="1" hangingPunct="1"/>
            <a:r>
              <a:rPr lang="ja-JP" altLang="en-US"/>
              <a:t>“</a:t>
            </a:r>
            <a:r>
              <a:rPr lang="en-US" altLang="ja-JP"/>
              <a:t>Starry Night</a:t>
            </a:r>
            <a:r>
              <a:rPr lang="ja-JP" altLang="en-US"/>
              <a:t>”</a:t>
            </a:r>
            <a:endParaRPr lang="en-US"/>
          </a:p>
        </p:txBody>
      </p:sp>
    </p:spTree>
    <p:extLst>
      <p:ext uri="{BB962C8B-B14F-4D97-AF65-F5344CB8AC3E}">
        <p14:creationId xmlns:p14="http://schemas.microsoft.com/office/powerpoint/2010/main" val="780951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dirty="0" smtClean="0">
                <a:cs typeface="+mj-cs"/>
              </a:rPr>
              <a:t>Shape</a:t>
            </a:r>
            <a:endParaRPr lang="en-US" dirty="0" smtClean="0">
              <a:cs typeface="+mj-cs"/>
            </a:endParaRPr>
          </a:p>
        </p:txBody>
      </p:sp>
      <p:sp>
        <p:nvSpPr>
          <p:cNvPr id="12291" name="Rectangle 3"/>
          <p:cNvSpPr>
            <a:spLocks noGrp="1" noChangeArrowheads="1"/>
          </p:cNvSpPr>
          <p:nvPr>
            <p:ph type="body" idx="1"/>
          </p:nvPr>
        </p:nvSpPr>
        <p:spPr>
          <a:xfrm>
            <a:off x="457200" y="1295400"/>
            <a:ext cx="8229600" cy="685800"/>
          </a:xfrm>
        </p:spPr>
        <p:txBody>
          <a:bodyPr/>
          <a:lstStyle/>
          <a:p>
            <a:pPr eaLnBrk="1" hangingPunct="1">
              <a:lnSpc>
                <a:spcPct val="80000"/>
              </a:lnSpc>
              <a:buFontTx/>
              <a:buNone/>
              <a:defRPr/>
            </a:pPr>
            <a:r>
              <a:rPr lang="en-US" sz="2800" dirty="0" smtClean="0">
                <a:cs typeface="+mn-cs"/>
              </a:rPr>
              <a:t>	</a:t>
            </a:r>
            <a:r>
              <a:rPr lang="en-US" sz="1800" dirty="0" smtClean="0">
                <a:cs typeface="+mn-cs"/>
              </a:rPr>
              <a:t> </a:t>
            </a:r>
            <a:r>
              <a:rPr lang="en-US" sz="1800" dirty="0" smtClean="0">
                <a:cs typeface="+mn-cs"/>
              </a:rPr>
              <a:t>2-dimensional </a:t>
            </a:r>
            <a:r>
              <a:rPr lang="en-US" sz="1800" dirty="0" smtClean="0">
                <a:cs typeface="+mn-cs"/>
              </a:rPr>
              <a:t>area </a:t>
            </a:r>
            <a:r>
              <a:rPr lang="en-US" sz="1800" dirty="0" smtClean="0">
                <a:cs typeface="+mn-cs"/>
              </a:rPr>
              <a:t>defined by a line. </a:t>
            </a:r>
            <a:r>
              <a:rPr lang="en-US" sz="1800" dirty="0" smtClean="0">
                <a:cs typeface="+mn-cs"/>
              </a:rPr>
              <a:t>Shapes are </a:t>
            </a:r>
            <a:r>
              <a:rPr lang="en-US" sz="1800" b="1" dirty="0" smtClean="0">
                <a:cs typeface="+mn-cs"/>
              </a:rPr>
              <a:t>flat</a:t>
            </a:r>
            <a:r>
              <a:rPr lang="en-US" sz="1800" dirty="0" smtClean="0">
                <a:cs typeface="+mn-cs"/>
              </a:rPr>
              <a:t> and can be grouped into two categories, geometric and organic (free form). </a:t>
            </a:r>
          </a:p>
          <a:p>
            <a:pPr eaLnBrk="1" hangingPunct="1">
              <a:lnSpc>
                <a:spcPct val="80000"/>
              </a:lnSpc>
              <a:defRPr/>
            </a:pPr>
            <a:endParaRPr lang="en-US" sz="1800" dirty="0" smtClean="0">
              <a:cs typeface="+mn-cs"/>
            </a:endParaRPr>
          </a:p>
        </p:txBody>
      </p:sp>
      <p:sp>
        <p:nvSpPr>
          <p:cNvPr id="12292" name="Oval 4"/>
          <p:cNvSpPr>
            <a:spLocks noChangeArrowheads="1"/>
          </p:cNvSpPr>
          <p:nvPr/>
        </p:nvSpPr>
        <p:spPr bwMode="auto">
          <a:xfrm>
            <a:off x="304800" y="3276600"/>
            <a:ext cx="1371600" cy="129540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cs typeface="+mn-cs"/>
            </a:endParaRPr>
          </a:p>
        </p:txBody>
      </p:sp>
      <p:sp>
        <p:nvSpPr>
          <p:cNvPr id="12293" name="Rectangle 5"/>
          <p:cNvSpPr>
            <a:spLocks noChangeArrowheads="1"/>
          </p:cNvSpPr>
          <p:nvPr/>
        </p:nvSpPr>
        <p:spPr bwMode="auto">
          <a:xfrm>
            <a:off x="2362200" y="3810000"/>
            <a:ext cx="1143000" cy="1066800"/>
          </a:xfrm>
          <a:prstGeom prst="rect">
            <a:avLst/>
          </a:prstGeom>
          <a:solidFill>
            <a:schemeClr val="accent1"/>
          </a:solidFill>
          <a:ln w="9525">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cs typeface="+mn-cs"/>
            </a:endParaRPr>
          </a:p>
        </p:txBody>
      </p:sp>
      <p:sp>
        <p:nvSpPr>
          <p:cNvPr id="12294" name="AutoShape 6"/>
          <p:cNvSpPr>
            <a:spLocks noChangeArrowheads="1"/>
          </p:cNvSpPr>
          <p:nvPr/>
        </p:nvSpPr>
        <p:spPr bwMode="auto">
          <a:xfrm>
            <a:off x="533400" y="4572000"/>
            <a:ext cx="1828800" cy="1524000"/>
          </a:xfrm>
          <a:custGeom>
            <a:avLst/>
            <a:gdLst>
              <a:gd name="T0" fmla="*/ 2 w 1828800"/>
              <a:gd name="T1" fmla="*/ 582115 h 1524000"/>
              <a:gd name="T2" fmla="*/ 698543 w 1828800"/>
              <a:gd name="T3" fmla="*/ 582119 h 1524000"/>
              <a:gd name="T4" fmla="*/ 914400 w 1828800"/>
              <a:gd name="T5" fmla="*/ 0 h 1524000"/>
              <a:gd name="T6" fmla="*/ 1130257 w 1828800"/>
              <a:gd name="T7" fmla="*/ 582119 h 1524000"/>
              <a:gd name="T8" fmla="*/ 1828798 w 1828800"/>
              <a:gd name="T9" fmla="*/ 582115 h 1524000"/>
              <a:gd name="T10" fmla="*/ 1263663 w 1828800"/>
              <a:gd name="T11" fmla="*/ 941880 h 1524000"/>
              <a:gd name="T12" fmla="*/ 1479529 w 1828800"/>
              <a:gd name="T13" fmla="*/ 1523996 h 1524000"/>
              <a:gd name="T14" fmla="*/ 914400 w 1828800"/>
              <a:gd name="T15" fmla="*/ 1164224 h 1524000"/>
              <a:gd name="T16" fmla="*/ 349271 w 1828800"/>
              <a:gd name="T17" fmla="*/ 1523996 h 1524000"/>
              <a:gd name="T18" fmla="*/ 565137 w 1828800"/>
              <a:gd name="T19" fmla="*/ 941880 h 1524000"/>
              <a:gd name="T20" fmla="*/ 2 w 1828800"/>
              <a:gd name="T21" fmla="*/ 582115 h 1524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28800" h="1524000">
                <a:moveTo>
                  <a:pt x="2" y="582115"/>
                </a:moveTo>
                <a:lnTo>
                  <a:pt x="698543" y="582119"/>
                </a:lnTo>
                <a:lnTo>
                  <a:pt x="914400" y="0"/>
                </a:lnTo>
                <a:lnTo>
                  <a:pt x="1130257" y="582119"/>
                </a:lnTo>
                <a:lnTo>
                  <a:pt x="1828798" y="582115"/>
                </a:lnTo>
                <a:lnTo>
                  <a:pt x="1263663" y="941880"/>
                </a:lnTo>
                <a:lnTo>
                  <a:pt x="1479529" y="1523996"/>
                </a:lnTo>
                <a:lnTo>
                  <a:pt x="914400" y="1164224"/>
                </a:lnTo>
                <a:lnTo>
                  <a:pt x="349271" y="1523996"/>
                </a:lnTo>
                <a:lnTo>
                  <a:pt x="565137" y="941880"/>
                </a:lnTo>
                <a:lnTo>
                  <a:pt x="2" y="582115"/>
                </a:lnTo>
                <a:close/>
              </a:path>
            </a:pathLst>
          </a:custGeom>
          <a:solidFill>
            <a:schemeClr val="accent1"/>
          </a:solidFill>
          <a:ln w="9525">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2295" name="AutoShape 7"/>
          <p:cNvSpPr>
            <a:spLocks noChangeArrowheads="1"/>
          </p:cNvSpPr>
          <p:nvPr/>
        </p:nvSpPr>
        <p:spPr bwMode="auto">
          <a:xfrm>
            <a:off x="2628900" y="5283200"/>
            <a:ext cx="1752600" cy="1066800"/>
          </a:xfrm>
          <a:prstGeom prst="parallelogram">
            <a:avLst>
              <a:gd name="adj" fmla="val 41071"/>
            </a:avLst>
          </a:prstGeom>
          <a:solidFill>
            <a:schemeClr val="accent1"/>
          </a:solidFill>
          <a:ln w="9525">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cs typeface="+mn-cs"/>
            </a:endParaRPr>
          </a:p>
        </p:txBody>
      </p:sp>
      <p:sp>
        <p:nvSpPr>
          <p:cNvPr id="12296" name="Text Box 8"/>
          <p:cNvSpPr txBox="1">
            <a:spLocks noChangeArrowheads="1"/>
          </p:cNvSpPr>
          <p:nvPr/>
        </p:nvSpPr>
        <p:spPr bwMode="auto">
          <a:xfrm>
            <a:off x="457200" y="2209800"/>
            <a:ext cx="3276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dirty="0">
                <a:cs typeface="+mn-cs"/>
              </a:rPr>
              <a:t>Geometric shapes can be defined by a mathematical formula. ( L x W = Area )</a:t>
            </a:r>
          </a:p>
        </p:txBody>
      </p:sp>
      <p:sp>
        <p:nvSpPr>
          <p:cNvPr id="12297" name="Cloud"/>
          <p:cNvSpPr>
            <a:spLocks noChangeAspect="1" noEditPoints="1" noChangeArrowheads="1"/>
          </p:cNvSpPr>
          <p:nvPr/>
        </p:nvSpPr>
        <p:spPr bwMode="auto">
          <a:xfrm>
            <a:off x="6019800" y="4419600"/>
            <a:ext cx="2743200" cy="1838325"/>
          </a:xfrm>
          <a:custGeom>
            <a:avLst/>
            <a:gdLst>
              <a:gd name="T0" fmla="*/ 1080643 w 21600"/>
              <a:gd name="T1" fmla="*/ 78227793 h 21600"/>
              <a:gd name="T2" fmla="*/ 174193200 w 21600"/>
              <a:gd name="T3" fmla="*/ 156288945 h 21600"/>
              <a:gd name="T4" fmla="*/ 348096078 w 21600"/>
              <a:gd name="T5" fmla="*/ 78227793 h 21600"/>
              <a:gd name="T6" fmla="*/ 174193200 w 21600"/>
              <a:gd name="T7" fmla="*/ 8945494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666699"/>
          </a:solidFill>
          <a:ln w="9525">
            <a:solidFill>
              <a:srgbClr val="000000"/>
            </a:solidFill>
            <a:miter lim="800000"/>
            <a:headEnd/>
            <a:tailEnd/>
          </a:ln>
          <a:effectLst>
            <a:outerShdw blurRad="63500" dist="107763" dir="2700000" algn="ctr" rotWithShape="0">
              <a:srgbClr val="000000">
                <a:alpha val="74997"/>
              </a:srgbClr>
            </a:outerShdw>
          </a:effectLst>
        </p:spPr>
        <p:txBody>
          <a:bodyPr/>
          <a:lstStyle/>
          <a:p>
            <a:endParaRPr lang="en-US"/>
          </a:p>
        </p:txBody>
      </p:sp>
      <p:pic>
        <p:nvPicPr>
          <p:cNvPr id="12298" name="Picture 10" descr="BD18227_"/>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4648200" y="2895600"/>
            <a:ext cx="1990725" cy="1990725"/>
          </a:xfrm>
          <a:prstGeom prst="rect">
            <a:avLst/>
          </a:prstGeom>
          <a:noFill/>
          <a:ln>
            <a:noFill/>
          </a:ln>
          <a:effectLst/>
          <a:extLst>
            <a:ext uri="{909E8E84-426E-40dd-AFC4-6F175D3DCCD1}">
              <a14:hiddenFill xmlns:a14="http://schemas.microsoft.com/office/drawing/2010/main">
                <a:solidFill>
                  <a:srgbClr val="800080"/>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Text Box 11"/>
          <p:cNvSpPr txBox="1">
            <a:spLocks noChangeArrowheads="1"/>
          </p:cNvSpPr>
          <p:nvPr/>
        </p:nvSpPr>
        <p:spPr bwMode="auto">
          <a:xfrm>
            <a:off x="6553200" y="2819400"/>
            <a:ext cx="2590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dirty="0">
                <a:cs typeface="+mn-cs"/>
              </a:rPr>
              <a:t>Organic or freeform shapes have no particular formula to how they are created. </a:t>
            </a:r>
          </a:p>
        </p:txBody>
      </p:sp>
    </p:spTree>
    <p:extLst>
      <p:ext uri="{BB962C8B-B14F-4D97-AF65-F5344CB8AC3E}">
        <p14:creationId xmlns:p14="http://schemas.microsoft.com/office/powerpoint/2010/main" val="561071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Joan-Miro-Personnage-etoile-331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9600"/>
            <a:ext cx="30861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6"/>
          <p:cNvSpPr txBox="1">
            <a:spLocks noChangeArrowheads="1"/>
          </p:cNvSpPr>
          <p:nvPr/>
        </p:nvSpPr>
        <p:spPr bwMode="auto">
          <a:xfrm>
            <a:off x="514350" y="228600"/>
            <a:ext cx="3143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Joan Miro </a:t>
            </a:r>
            <a:r>
              <a:rPr lang="ja-JP" altLang="en-US"/>
              <a:t>“</a:t>
            </a:r>
            <a:r>
              <a:rPr lang="en-US" altLang="ja-JP"/>
              <a:t>Personage Etoile</a:t>
            </a:r>
            <a:r>
              <a:rPr lang="ja-JP" altLang="en-US"/>
              <a:t>”</a:t>
            </a:r>
            <a:endParaRPr lang="en-US"/>
          </a:p>
        </p:txBody>
      </p:sp>
      <p:pic>
        <p:nvPicPr>
          <p:cNvPr id="15364" name="Picture 8" descr="[ Japan: de-realizatio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288" y="914400"/>
            <a:ext cx="510857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Text Box 9"/>
          <p:cNvSpPr txBox="1">
            <a:spLocks noChangeArrowheads="1"/>
          </p:cNvSpPr>
          <p:nvPr/>
        </p:nvSpPr>
        <p:spPr bwMode="auto">
          <a:xfrm>
            <a:off x="6940550" y="533400"/>
            <a:ext cx="2051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a:cs typeface="+mn-cs"/>
              </a:rPr>
              <a:t>Takashi Murakami</a:t>
            </a:r>
          </a:p>
        </p:txBody>
      </p:sp>
      <p:sp>
        <p:nvSpPr>
          <p:cNvPr id="2" name="TextBox 1"/>
          <p:cNvSpPr txBox="1"/>
          <p:nvPr/>
        </p:nvSpPr>
        <p:spPr>
          <a:xfrm>
            <a:off x="514350" y="5130800"/>
            <a:ext cx="1568450" cy="923330"/>
          </a:xfrm>
          <a:prstGeom prst="rect">
            <a:avLst/>
          </a:prstGeom>
          <a:noFill/>
        </p:spPr>
        <p:txBody>
          <a:bodyPr wrap="square" rtlCol="0">
            <a:spAutoFit/>
          </a:bodyPr>
          <a:lstStyle/>
          <a:p>
            <a:r>
              <a:rPr lang="en-US" dirty="0" smtClean="0"/>
              <a:t>Which is more important -  line or shape?</a:t>
            </a:r>
            <a:endParaRPr lang="en-US" dirty="0"/>
          </a:p>
        </p:txBody>
      </p:sp>
    </p:spTree>
    <p:extLst>
      <p:ext uri="{BB962C8B-B14F-4D97-AF65-F5344CB8AC3E}">
        <p14:creationId xmlns:p14="http://schemas.microsoft.com/office/powerpoint/2010/main" val="2223612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ChangeArrowheads="1"/>
          </p:cNvSpPr>
          <p:nvPr/>
        </p:nvSpPr>
        <p:spPr bwMode="auto">
          <a:xfrm>
            <a:off x="304800" y="304800"/>
            <a:ext cx="7696200" cy="146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lnSpc>
                <a:spcPct val="90000"/>
              </a:lnSpc>
              <a:spcBef>
                <a:spcPct val="50000"/>
              </a:spcBef>
              <a:defRPr/>
            </a:pPr>
            <a:r>
              <a:rPr lang="en-US" sz="3200" b="1">
                <a:cs typeface="+mn-cs"/>
              </a:rPr>
              <a:t>Form</a:t>
            </a:r>
          </a:p>
          <a:p>
            <a:pPr>
              <a:lnSpc>
                <a:spcPct val="90000"/>
              </a:lnSpc>
              <a:spcBef>
                <a:spcPct val="50000"/>
              </a:spcBef>
              <a:defRPr/>
            </a:pPr>
            <a:r>
              <a:rPr lang="en-US">
                <a:cs typeface="+mn-cs"/>
              </a:rPr>
              <a:t>(element)</a:t>
            </a:r>
            <a:r>
              <a:rPr lang="en-US" b="1">
                <a:cs typeface="+mn-cs"/>
              </a:rPr>
              <a:t> </a:t>
            </a:r>
            <a:r>
              <a:rPr lang="en-US">
                <a:cs typeface="+mn-cs"/>
              </a:rPr>
              <a:t>A form is a three dimensional object, or an image that has the illusion of being three-dimensional.</a:t>
            </a:r>
          </a:p>
          <a:p>
            <a:pPr>
              <a:lnSpc>
                <a:spcPct val="90000"/>
              </a:lnSpc>
              <a:spcBef>
                <a:spcPct val="50000"/>
              </a:spcBef>
              <a:defRPr/>
            </a:pPr>
            <a:endParaRPr lang="en-US" sz="1400" b="1">
              <a:cs typeface="+mn-cs"/>
            </a:endParaRPr>
          </a:p>
        </p:txBody>
      </p:sp>
      <p:pic>
        <p:nvPicPr>
          <p:cNvPr id="16387" name="Picture 6" descr="Erwin Wurm, Cahors, 19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3684588"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 Box 7"/>
          <p:cNvSpPr txBox="1">
            <a:spLocks noChangeArrowheads="1"/>
          </p:cNvSpPr>
          <p:nvPr/>
        </p:nvSpPr>
        <p:spPr bwMode="auto">
          <a:xfrm>
            <a:off x="4057650" y="6338888"/>
            <a:ext cx="1428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a:cs typeface="+mn-cs"/>
              </a:rPr>
              <a:t>Erwin Wurm</a:t>
            </a:r>
          </a:p>
        </p:txBody>
      </p:sp>
      <p:pic>
        <p:nvPicPr>
          <p:cNvPr id="16389" name="Picture 9" descr="BERNI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9100" y="1828800"/>
            <a:ext cx="21463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Text Box 10"/>
          <p:cNvSpPr txBox="1">
            <a:spLocks noChangeArrowheads="1"/>
          </p:cNvSpPr>
          <p:nvPr/>
        </p:nvSpPr>
        <p:spPr bwMode="auto">
          <a:xfrm>
            <a:off x="6248400" y="1219200"/>
            <a:ext cx="2597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t>Benini</a:t>
            </a:r>
          </a:p>
          <a:p>
            <a:pPr algn="r" eaLnBrk="1" hangingPunct="1"/>
            <a:r>
              <a:rPr lang="ja-JP" altLang="en-US"/>
              <a:t>“</a:t>
            </a:r>
            <a:r>
              <a:rPr lang="en-US" altLang="ja-JP"/>
              <a:t>Pluto and Persephone</a:t>
            </a:r>
            <a:r>
              <a:rPr lang="ja-JP" altLang="en-US"/>
              <a:t>”</a:t>
            </a:r>
            <a:endParaRPr lang="en-US"/>
          </a:p>
        </p:txBody>
      </p:sp>
      <p:sp>
        <p:nvSpPr>
          <p:cNvPr id="18443" name="Text Box 11"/>
          <p:cNvSpPr txBox="1">
            <a:spLocks noChangeArrowheads="1"/>
          </p:cNvSpPr>
          <p:nvPr/>
        </p:nvSpPr>
        <p:spPr bwMode="auto">
          <a:xfrm>
            <a:off x="4114800" y="2819400"/>
            <a:ext cx="2743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a:cs typeface="+mn-cs"/>
              </a:rPr>
              <a:t>These are pictures actual sculptures, or three-dimensional forms</a:t>
            </a:r>
          </a:p>
        </p:txBody>
      </p:sp>
    </p:spTree>
    <p:extLst>
      <p:ext uri="{BB962C8B-B14F-4D97-AF65-F5344CB8AC3E}">
        <p14:creationId xmlns:p14="http://schemas.microsoft.com/office/powerpoint/2010/main" val="976404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da-Vinci-Mona-Lis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762000"/>
            <a:ext cx="355917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6"/>
          <p:cNvSpPr txBox="1">
            <a:spLocks noChangeArrowheads="1"/>
          </p:cNvSpPr>
          <p:nvPr/>
        </p:nvSpPr>
        <p:spPr bwMode="auto">
          <a:xfrm>
            <a:off x="365125" y="112713"/>
            <a:ext cx="6267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a:cs typeface="+mn-cs"/>
              </a:rPr>
              <a:t>A painting of a person that looks 3-Dimensional (uses Form)</a:t>
            </a:r>
          </a:p>
        </p:txBody>
      </p:sp>
      <p:sp>
        <p:nvSpPr>
          <p:cNvPr id="19463" name="Text Box 7"/>
          <p:cNvSpPr txBox="1">
            <a:spLocks noChangeArrowheads="1"/>
          </p:cNvSpPr>
          <p:nvPr/>
        </p:nvSpPr>
        <p:spPr bwMode="auto">
          <a:xfrm>
            <a:off x="4191000" y="838200"/>
            <a:ext cx="2063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Leonardo Da Vinci</a:t>
            </a:r>
          </a:p>
          <a:p>
            <a:pPr eaLnBrk="1" hangingPunct="1"/>
            <a:r>
              <a:rPr lang="ja-JP" altLang="en-US"/>
              <a:t>“</a:t>
            </a:r>
            <a:r>
              <a:rPr lang="en-US" altLang="ja-JP"/>
              <a:t>Mona Lisa</a:t>
            </a:r>
            <a:r>
              <a:rPr lang="ja-JP" altLang="en-US"/>
              <a:t>”</a:t>
            </a:r>
            <a:endParaRPr lang="en-US"/>
          </a:p>
        </p:txBody>
      </p:sp>
    </p:spTree>
    <p:extLst>
      <p:ext uri="{BB962C8B-B14F-4D97-AF65-F5344CB8AC3E}">
        <p14:creationId xmlns:p14="http://schemas.microsoft.com/office/powerpoint/2010/main" val="548543699"/>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TotalTime>
  <Words>1130</Words>
  <Application>Microsoft Macintosh PowerPoint</Application>
  <PresentationFormat>On-screen Show (4:3)</PresentationFormat>
  <Paragraphs>136</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Black</vt:lpstr>
      <vt:lpstr>Elements and Principles of Art and Design</vt:lpstr>
      <vt:lpstr>The Elements</vt:lpstr>
      <vt:lpstr>Line – the path between two points. Also, a mark on a surface that describes a shape or outline. It can create texture and can be thick and thin.  Types of line can include actual, implied, vertical, horizontal, diagonal and contour. </vt:lpstr>
      <vt:lpstr>More on Line</vt:lpstr>
      <vt:lpstr>PowerPoint Presentation</vt:lpstr>
      <vt:lpstr>Shape</vt:lpstr>
      <vt:lpstr>PowerPoint Presentation</vt:lpstr>
      <vt:lpstr>PowerPoint Presentation</vt:lpstr>
      <vt:lpstr>PowerPoint Presentation</vt:lpstr>
      <vt:lpstr>PowerPoint Presentation</vt:lpstr>
      <vt:lpstr>Color</vt:lpstr>
      <vt:lpstr>PowerPoint Presentation</vt:lpstr>
      <vt:lpstr>PowerPoint Presentation</vt:lpstr>
      <vt:lpstr>PowerPoint Presentation</vt:lpstr>
      <vt:lpstr>PowerPoint Presentation</vt:lpstr>
      <vt:lpstr>The Principles</vt:lpstr>
      <vt:lpstr>You can put peanut butter and mayonnaise on the same sandwich, but it doesn’t mean it will taste good. Unity is the feeling of harmony between all parts of the artwork creating a sense of completeness. Variety, having difference between elements, gives a composition interest.  </vt:lpstr>
      <vt:lpstr>PowerPoint Presentation</vt:lpstr>
      <vt:lpstr>PowerPoint Presentation</vt:lpstr>
      <vt:lpstr>Symmetrical and Asymmetrical Balance </vt:lpstr>
      <vt:lpstr>PowerPoint Presentation</vt:lpstr>
      <vt:lpstr>PowerPoint Presentation</vt:lpstr>
      <vt:lpstr>PowerPoint Presentation</vt:lpstr>
      <vt:lpstr>PowerPoint Presentation</vt:lpstr>
      <vt:lpstr>PowerPoint Presentation</vt:lpstr>
      <vt:lpstr>Rhythm – (principle) is a movement in which some elements recurs regularly.  Like a dance, it will have a flow of objects that will seem to be like the beat of music. </vt:lpstr>
      <vt:lpstr>PowerPoint Presentation</vt:lpstr>
      <vt:lpstr>Proportion/Scale</vt:lpstr>
      <vt:lpstr>Figure-Ground</vt:lpstr>
      <vt:lpstr>PowerPoint Presentation</vt:lpstr>
      <vt:lpstr>PowerPoint Presentation</vt:lpstr>
      <vt:lpstr>PowerPoint Presentation</vt:lpstr>
    </vt:vector>
  </TitlesOfParts>
  <Company>Benito Juarez Community Academy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Elements and Principles of Art and Design</dc:title>
  <dc:creator>Benito Juarez</dc:creator>
  <cp:lastModifiedBy>Benito Juarez</cp:lastModifiedBy>
  <cp:revision>6</cp:revision>
  <dcterms:created xsi:type="dcterms:W3CDTF">2014-09-03T19:55:46Z</dcterms:created>
  <dcterms:modified xsi:type="dcterms:W3CDTF">2014-09-03T20:52:37Z</dcterms:modified>
</cp:coreProperties>
</file>